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73" r:id="rId2"/>
    <p:sldId id="377" r:id="rId3"/>
    <p:sldId id="385" r:id="rId4"/>
    <p:sldId id="386" r:id="rId5"/>
    <p:sldId id="387" r:id="rId6"/>
    <p:sldId id="499" r:id="rId7"/>
    <p:sldId id="442" r:id="rId8"/>
    <p:sldId id="388" r:id="rId9"/>
    <p:sldId id="389" r:id="rId10"/>
    <p:sldId id="394" r:id="rId11"/>
    <p:sldId id="378" r:id="rId12"/>
    <p:sldId id="379" r:id="rId13"/>
    <p:sldId id="482" r:id="rId14"/>
    <p:sldId id="483" r:id="rId15"/>
    <p:sldId id="484" r:id="rId16"/>
    <p:sldId id="380" r:id="rId17"/>
    <p:sldId id="381" r:id="rId18"/>
    <p:sldId id="383" r:id="rId19"/>
    <p:sldId id="384" r:id="rId20"/>
    <p:sldId id="390" r:id="rId21"/>
    <p:sldId id="492" r:id="rId22"/>
    <p:sldId id="496" r:id="rId23"/>
    <p:sldId id="497" r:id="rId24"/>
    <p:sldId id="498" r:id="rId25"/>
    <p:sldId id="392" r:id="rId26"/>
    <p:sldId id="393" r:id="rId27"/>
    <p:sldId id="276" r:id="rId28"/>
    <p:sldId id="611" r:id="rId29"/>
    <p:sldId id="550" r:id="rId3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785"/>
    <a:srgbClr val="DD462F"/>
    <a:srgbClr val="F8F8F8"/>
    <a:srgbClr val="EBEBEB"/>
    <a:srgbClr val="D24726"/>
    <a:srgbClr val="D2B4A6"/>
    <a:srgbClr val="734F29"/>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7" autoAdjust="0"/>
    <p:restoredTop sz="96259" autoAdjust="0"/>
  </p:normalViewPr>
  <p:slideViewPr>
    <p:cSldViewPr snapToGrid="0">
      <p:cViewPr varScale="1">
        <p:scale>
          <a:sx n="122" d="100"/>
          <a:sy n="122" d="100"/>
        </p:scale>
        <p:origin x="232" y="21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A33CDF6-CC3F-41B1-8979-AF0AC31794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9CA17CF-163C-499D-A480-07F9EEC56C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4022C-5079-4642-AC6E-7894F9978BBA}" type="datetime2">
              <a:rPr lang="zh-CN" altLang="en-US" smtClean="0">
                <a:latin typeface="Microsoft YaHei UI" panose="020B0503020204020204" pitchFamily="34" charset="-122"/>
                <a:ea typeface="Microsoft YaHei UI" panose="020B0503020204020204" pitchFamily="34" charset="-122"/>
              </a:rPr>
              <a:t>2025年9月4日 Thursday</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3E4FD741-ECD4-468A-8F85-031E765AA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2963D4AA-8819-45EA-BDFB-441DA124C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E3BD5-D202-4020-A93E-A1AA1A84DE69}"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6375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0747F27-0AFF-49DE-ABD2-AA502995B8AE}" type="datetime2">
              <a:rPr lang="zh-CN" altLang="en-US" smtClean="0"/>
              <a:pPr/>
              <a:t>2025年9月4日 Thursday</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dirty="0"/>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F0E9D-ECC8-D724-A4DF-E3A72AD0D0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CB9D39-8E11-6BB2-045E-346B81085A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BB0C72-581B-19FC-51AA-23A6AF3387E2}"/>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4975B192-EC85-835C-E179-D26427FC65AD}"/>
              </a:ext>
            </a:extLst>
          </p:cNvPr>
          <p:cNvSpPr>
            <a:spLocks noGrp="1"/>
          </p:cNvSpPr>
          <p:nvPr>
            <p:ph type="sldNum" sz="quarter" idx="10"/>
          </p:nvPr>
        </p:nvSpPr>
        <p:spPr/>
        <p:txBody>
          <a:bodyPr rtlCol="0"/>
          <a:lstStyle/>
          <a:p>
            <a:pPr rtl="0"/>
            <a:fld id="{DF61EA0F-A667-4B49-8422-0062BC55E249}" type="slidenum">
              <a:rPr lang="en-US" smtClean="0"/>
              <a:t>10</a:t>
            </a:fld>
            <a:endParaRPr lang="en-US"/>
          </a:p>
        </p:txBody>
      </p:sp>
    </p:spTree>
    <p:extLst>
      <p:ext uri="{BB962C8B-B14F-4D97-AF65-F5344CB8AC3E}">
        <p14:creationId xmlns:p14="http://schemas.microsoft.com/office/powerpoint/2010/main" val="280362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AFF24-2C21-992E-CDDA-FCD699B383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C25886-5746-7810-07E2-FEFBDC308F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A71FC7-0524-63C0-CF7D-E7749BEABA44}"/>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B3EEEB5E-4621-37D8-BED4-F88DA85D3472}"/>
              </a:ext>
            </a:extLst>
          </p:cNvPr>
          <p:cNvSpPr>
            <a:spLocks noGrp="1"/>
          </p:cNvSpPr>
          <p:nvPr>
            <p:ph type="sldNum" sz="quarter" idx="10"/>
          </p:nvPr>
        </p:nvSpPr>
        <p:spPr/>
        <p:txBody>
          <a:bodyPr rtlCol="0"/>
          <a:lstStyle/>
          <a:p>
            <a:pPr rtl="0"/>
            <a:fld id="{DF61EA0F-A667-4B49-8422-0062BC55E249}" type="slidenum">
              <a:rPr lang="en-US" smtClean="0"/>
              <a:t>11</a:t>
            </a:fld>
            <a:endParaRPr lang="en-US"/>
          </a:p>
        </p:txBody>
      </p:sp>
    </p:spTree>
    <p:extLst>
      <p:ext uri="{BB962C8B-B14F-4D97-AF65-F5344CB8AC3E}">
        <p14:creationId xmlns:p14="http://schemas.microsoft.com/office/powerpoint/2010/main" val="2709565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6FCB-C581-8054-ACED-CBA0F06F81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2D6381-BCE7-348A-45F6-6EAE960E0A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AB9C0B-20AE-1860-CF8C-1A5605355F87}"/>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93921C2C-A02C-19BF-2E71-FE0BF8FAA5FE}"/>
              </a:ext>
            </a:extLst>
          </p:cNvPr>
          <p:cNvSpPr>
            <a:spLocks noGrp="1"/>
          </p:cNvSpPr>
          <p:nvPr>
            <p:ph type="sldNum" sz="quarter" idx="10"/>
          </p:nvPr>
        </p:nvSpPr>
        <p:spPr/>
        <p:txBody>
          <a:bodyPr rtlCol="0"/>
          <a:lstStyle/>
          <a:p>
            <a:pPr rtl="0"/>
            <a:fld id="{DF61EA0F-A667-4B49-8422-0062BC55E249}" type="slidenum">
              <a:rPr lang="en-US" smtClean="0"/>
              <a:t>12</a:t>
            </a:fld>
            <a:endParaRPr lang="en-US"/>
          </a:p>
        </p:txBody>
      </p:sp>
    </p:spTree>
    <p:extLst>
      <p:ext uri="{BB962C8B-B14F-4D97-AF65-F5344CB8AC3E}">
        <p14:creationId xmlns:p14="http://schemas.microsoft.com/office/powerpoint/2010/main" val="927261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13</a:t>
            </a:fld>
            <a:endParaRPr lang="en-US"/>
          </a:p>
        </p:txBody>
      </p:sp>
    </p:spTree>
    <p:extLst>
      <p:ext uri="{BB962C8B-B14F-4D97-AF65-F5344CB8AC3E}">
        <p14:creationId xmlns:p14="http://schemas.microsoft.com/office/powerpoint/2010/main" val="2345999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14</a:t>
            </a:fld>
            <a:endParaRPr lang="en-US"/>
          </a:p>
        </p:txBody>
      </p:sp>
    </p:spTree>
    <p:extLst>
      <p:ext uri="{BB962C8B-B14F-4D97-AF65-F5344CB8AC3E}">
        <p14:creationId xmlns:p14="http://schemas.microsoft.com/office/powerpoint/2010/main" val="4188146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EF7B6-161C-D7F6-3B0C-23CB5C763A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44B65B-8BB4-14EF-83DD-D2C4905A22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A6D8F6-5CD9-F9BC-AC86-20711D1FD57E}"/>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9A62378B-C443-2724-9396-4B884049212A}"/>
              </a:ext>
            </a:extLst>
          </p:cNvPr>
          <p:cNvSpPr>
            <a:spLocks noGrp="1"/>
          </p:cNvSpPr>
          <p:nvPr>
            <p:ph type="sldNum" sz="quarter" idx="10"/>
          </p:nvPr>
        </p:nvSpPr>
        <p:spPr/>
        <p:txBody>
          <a:bodyPr rtlCol="0"/>
          <a:lstStyle/>
          <a:p>
            <a:pPr rtl="0"/>
            <a:fld id="{DF61EA0F-A667-4B49-8422-0062BC55E249}" type="slidenum">
              <a:rPr lang="en-US" smtClean="0"/>
              <a:t>15</a:t>
            </a:fld>
            <a:endParaRPr lang="en-US"/>
          </a:p>
        </p:txBody>
      </p:sp>
    </p:spTree>
    <p:extLst>
      <p:ext uri="{BB962C8B-B14F-4D97-AF65-F5344CB8AC3E}">
        <p14:creationId xmlns:p14="http://schemas.microsoft.com/office/powerpoint/2010/main" val="3281310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C5817-07BC-FE64-13B2-DFDD81715E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A6E3FB-C8E9-FEA7-AC1E-C3AC4D1612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DFC196-B773-12DA-4EA7-7E3D42889B93}"/>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B3053255-9B3C-96FF-63C5-0A69B3D39E0D}"/>
              </a:ext>
            </a:extLst>
          </p:cNvPr>
          <p:cNvSpPr>
            <a:spLocks noGrp="1"/>
          </p:cNvSpPr>
          <p:nvPr>
            <p:ph type="sldNum" sz="quarter" idx="10"/>
          </p:nvPr>
        </p:nvSpPr>
        <p:spPr/>
        <p:txBody>
          <a:bodyPr rtlCol="0"/>
          <a:lstStyle/>
          <a:p>
            <a:pPr rtl="0"/>
            <a:fld id="{DF61EA0F-A667-4B49-8422-0062BC55E249}" type="slidenum">
              <a:rPr lang="en-US" smtClean="0"/>
              <a:t>16</a:t>
            </a:fld>
            <a:endParaRPr lang="en-US"/>
          </a:p>
        </p:txBody>
      </p:sp>
    </p:spTree>
    <p:extLst>
      <p:ext uri="{BB962C8B-B14F-4D97-AF65-F5344CB8AC3E}">
        <p14:creationId xmlns:p14="http://schemas.microsoft.com/office/powerpoint/2010/main" val="3682500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987D2-9EBC-7C95-45A6-D4AB347F52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B4F542-F48F-CEF2-79BC-18845404D3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61E266-EEE9-8E29-7897-2825329C5081}"/>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5D682F78-BE55-1281-347C-AA193A5A1F3B}"/>
              </a:ext>
            </a:extLst>
          </p:cNvPr>
          <p:cNvSpPr>
            <a:spLocks noGrp="1"/>
          </p:cNvSpPr>
          <p:nvPr>
            <p:ph type="sldNum" sz="quarter" idx="10"/>
          </p:nvPr>
        </p:nvSpPr>
        <p:spPr/>
        <p:txBody>
          <a:bodyPr rtlCol="0"/>
          <a:lstStyle/>
          <a:p>
            <a:pPr rtl="0"/>
            <a:fld id="{DF61EA0F-A667-4B49-8422-0062BC55E249}" type="slidenum">
              <a:rPr lang="en-US" smtClean="0"/>
              <a:t>17</a:t>
            </a:fld>
            <a:endParaRPr lang="en-US"/>
          </a:p>
        </p:txBody>
      </p:sp>
    </p:spTree>
    <p:extLst>
      <p:ext uri="{BB962C8B-B14F-4D97-AF65-F5344CB8AC3E}">
        <p14:creationId xmlns:p14="http://schemas.microsoft.com/office/powerpoint/2010/main" val="2674670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333E9-F297-2509-C92A-6203B959D5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074A97-EA2F-7E7B-BFDD-BBB77FFBC5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5D7F7B-DF7A-82DE-1634-A73114C12E0B}"/>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566F0958-1EA3-268D-B8FE-6FEEA3538D54}"/>
              </a:ext>
            </a:extLst>
          </p:cNvPr>
          <p:cNvSpPr>
            <a:spLocks noGrp="1"/>
          </p:cNvSpPr>
          <p:nvPr>
            <p:ph type="sldNum" sz="quarter" idx="10"/>
          </p:nvPr>
        </p:nvSpPr>
        <p:spPr/>
        <p:txBody>
          <a:bodyPr rtlCol="0"/>
          <a:lstStyle/>
          <a:p>
            <a:pPr rtl="0"/>
            <a:fld id="{DF61EA0F-A667-4B49-8422-0062BC55E249}" type="slidenum">
              <a:rPr lang="en-US" smtClean="0"/>
              <a:t>18</a:t>
            </a:fld>
            <a:endParaRPr lang="en-US"/>
          </a:p>
        </p:txBody>
      </p:sp>
    </p:spTree>
    <p:extLst>
      <p:ext uri="{BB962C8B-B14F-4D97-AF65-F5344CB8AC3E}">
        <p14:creationId xmlns:p14="http://schemas.microsoft.com/office/powerpoint/2010/main" val="1977211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ACD3A-1379-602D-E9DB-EBAAFE795E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7D19BB-49C3-4969-92BE-BE7DF089DB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A46D19-9C93-3C12-5A11-3AA240EED8F7}"/>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E5A591F5-04D9-268B-FDFB-56E813CC8054}"/>
              </a:ext>
            </a:extLst>
          </p:cNvPr>
          <p:cNvSpPr>
            <a:spLocks noGrp="1"/>
          </p:cNvSpPr>
          <p:nvPr>
            <p:ph type="sldNum" sz="quarter" idx="10"/>
          </p:nvPr>
        </p:nvSpPr>
        <p:spPr/>
        <p:txBody>
          <a:bodyPr rtlCol="0"/>
          <a:lstStyle/>
          <a:p>
            <a:pPr rtl="0"/>
            <a:fld id="{DF61EA0F-A667-4B49-8422-0062BC55E249}" type="slidenum">
              <a:rPr lang="en-US" smtClean="0"/>
              <a:t>19</a:t>
            </a:fld>
            <a:endParaRPr lang="en-US"/>
          </a:p>
        </p:txBody>
      </p:sp>
    </p:spTree>
    <p:extLst>
      <p:ext uri="{BB962C8B-B14F-4D97-AF65-F5344CB8AC3E}">
        <p14:creationId xmlns:p14="http://schemas.microsoft.com/office/powerpoint/2010/main" val="382159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2</a:t>
            </a:fld>
            <a:endParaRPr lang="en-US"/>
          </a:p>
        </p:txBody>
      </p:sp>
    </p:spTree>
    <p:extLst>
      <p:ext uri="{BB962C8B-B14F-4D97-AF65-F5344CB8AC3E}">
        <p14:creationId xmlns:p14="http://schemas.microsoft.com/office/powerpoint/2010/main" val="3155098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9BA40-C63D-3582-503D-A3DC4FA3C7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8E266F-702E-5898-603A-5B20D0BDC9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203D4E-FF20-ABB8-034E-952BDFB9662A}"/>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71F21AD3-A589-9520-7058-2FCB44F24801}"/>
              </a:ext>
            </a:extLst>
          </p:cNvPr>
          <p:cNvSpPr>
            <a:spLocks noGrp="1"/>
          </p:cNvSpPr>
          <p:nvPr>
            <p:ph type="sldNum" sz="quarter" idx="10"/>
          </p:nvPr>
        </p:nvSpPr>
        <p:spPr/>
        <p:txBody>
          <a:bodyPr rtlCol="0"/>
          <a:lstStyle/>
          <a:p>
            <a:pPr rtl="0"/>
            <a:fld id="{DF61EA0F-A667-4B49-8422-0062BC55E249}" type="slidenum">
              <a:rPr lang="en-US" smtClean="0"/>
              <a:t>20</a:t>
            </a:fld>
            <a:endParaRPr lang="en-US"/>
          </a:p>
        </p:txBody>
      </p:sp>
    </p:spTree>
    <p:extLst>
      <p:ext uri="{BB962C8B-B14F-4D97-AF65-F5344CB8AC3E}">
        <p14:creationId xmlns:p14="http://schemas.microsoft.com/office/powerpoint/2010/main" val="1173160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21</a:t>
            </a:fld>
            <a:endParaRPr lang="en-US"/>
          </a:p>
        </p:txBody>
      </p:sp>
    </p:spTree>
    <p:extLst>
      <p:ext uri="{BB962C8B-B14F-4D97-AF65-F5344CB8AC3E}">
        <p14:creationId xmlns:p14="http://schemas.microsoft.com/office/powerpoint/2010/main" val="1033514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22</a:t>
            </a:fld>
            <a:endParaRPr lang="en-US"/>
          </a:p>
        </p:txBody>
      </p:sp>
    </p:spTree>
    <p:extLst>
      <p:ext uri="{BB962C8B-B14F-4D97-AF65-F5344CB8AC3E}">
        <p14:creationId xmlns:p14="http://schemas.microsoft.com/office/powerpoint/2010/main" val="181758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23</a:t>
            </a:fld>
            <a:endParaRPr lang="en-US"/>
          </a:p>
        </p:txBody>
      </p:sp>
    </p:spTree>
    <p:extLst>
      <p:ext uri="{BB962C8B-B14F-4D97-AF65-F5344CB8AC3E}">
        <p14:creationId xmlns:p14="http://schemas.microsoft.com/office/powerpoint/2010/main" val="3097829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24</a:t>
            </a:fld>
            <a:endParaRPr lang="en-US"/>
          </a:p>
        </p:txBody>
      </p:sp>
    </p:spTree>
    <p:extLst>
      <p:ext uri="{BB962C8B-B14F-4D97-AF65-F5344CB8AC3E}">
        <p14:creationId xmlns:p14="http://schemas.microsoft.com/office/powerpoint/2010/main" val="1822622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6682-213B-472E-ACA4-AEA0254C76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48BDA6-150F-93BA-9593-FA43E6EFF3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C92938-8219-29B8-0A69-852F61660980}"/>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4DFC1EC6-BDD5-A6D3-E2B5-51A2A8230783}"/>
              </a:ext>
            </a:extLst>
          </p:cNvPr>
          <p:cNvSpPr>
            <a:spLocks noGrp="1"/>
          </p:cNvSpPr>
          <p:nvPr>
            <p:ph type="sldNum" sz="quarter" idx="10"/>
          </p:nvPr>
        </p:nvSpPr>
        <p:spPr/>
        <p:txBody>
          <a:bodyPr rtlCol="0"/>
          <a:lstStyle/>
          <a:p>
            <a:pPr rtl="0"/>
            <a:fld id="{DF61EA0F-A667-4B49-8422-0062BC55E249}" type="slidenum">
              <a:rPr lang="en-US" smtClean="0"/>
              <a:t>25</a:t>
            </a:fld>
            <a:endParaRPr lang="en-US"/>
          </a:p>
        </p:txBody>
      </p:sp>
    </p:spTree>
    <p:extLst>
      <p:ext uri="{BB962C8B-B14F-4D97-AF65-F5344CB8AC3E}">
        <p14:creationId xmlns:p14="http://schemas.microsoft.com/office/powerpoint/2010/main" val="2646238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BF132-82BB-63FE-CD35-8134443781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BBBD62-A223-EADA-54BA-B9BAA79CD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EC5A9B-F7B1-2088-FB44-59B9601A6EF2}"/>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F0E247E3-6B23-71B2-9895-7B3A225C7A24}"/>
              </a:ext>
            </a:extLst>
          </p:cNvPr>
          <p:cNvSpPr>
            <a:spLocks noGrp="1"/>
          </p:cNvSpPr>
          <p:nvPr>
            <p:ph type="sldNum" sz="quarter" idx="10"/>
          </p:nvPr>
        </p:nvSpPr>
        <p:spPr/>
        <p:txBody>
          <a:bodyPr rtlCol="0"/>
          <a:lstStyle/>
          <a:p>
            <a:pPr rtl="0"/>
            <a:fld id="{DF61EA0F-A667-4B49-8422-0062BC55E249}" type="slidenum">
              <a:rPr lang="en-US" smtClean="0"/>
              <a:t>26</a:t>
            </a:fld>
            <a:endParaRPr lang="en-US"/>
          </a:p>
        </p:txBody>
      </p:sp>
    </p:spTree>
    <p:extLst>
      <p:ext uri="{BB962C8B-B14F-4D97-AF65-F5344CB8AC3E}">
        <p14:creationId xmlns:p14="http://schemas.microsoft.com/office/powerpoint/2010/main" val="277755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EE5B4-2DED-C02A-8213-9FCE638C0E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387325-CE07-0BCE-8DB3-C9DDD0665A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0EFE7E-0A2C-406B-644C-9A6CAF974A57}"/>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7FADDED5-63DD-2FBF-37EB-56BA9956CA6C}"/>
              </a:ext>
            </a:extLst>
          </p:cNvPr>
          <p:cNvSpPr>
            <a:spLocks noGrp="1"/>
          </p:cNvSpPr>
          <p:nvPr>
            <p:ph type="sldNum" sz="quarter" idx="10"/>
          </p:nvPr>
        </p:nvSpPr>
        <p:spPr/>
        <p:txBody>
          <a:bodyPr rtlCol="0"/>
          <a:lstStyle/>
          <a:p>
            <a:pPr rtl="0"/>
            <a:fld id="{DF61EA0F-A667-4B49-8422-0062BC55E249}" type="slidenum">
              <a:rPr lang="en-US" smtClean="0"/>
              <a:t>27</a:t>
            </a:fld>
            <a:endParaRPr lang="en-US"/>
          </a:p>
        </p:txBody>
      </p:sp>
    </p:spTree>
    <p:extLst>
      <p:ext uri="{BB962C8B-B14F-4D97-AF65-F5344CB8AC3E}">
        <p14:creationId xmlns:p14="http://schemas.microsoft.com/office/powerpoint/2010/main" val="1491237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3ECAD-F3FF-D2F0-2527-390E7E9D57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F8C904-F1C6-BB8A-A544-2E916B20B6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0293E6-2ACC-06CA-C368-2C02445DC100}"/>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D9375312-E44F-4FCD-34D6-C1B312F74027}"/>
              </a:ext>
            </a:extLst>
          </p:cNvPr>
          <p:cNvSpPr>
            <a:spLocks noGrp="1"/>
          </p:cNvSpPr>
          <p:nvPr>
            <p:ph type="sldNum" sz="quarter" idx="10"/>
          </p:nvPr>
        </p:nvSpPr>
        <p:spPr/>
        <p:txBody>
          <a:bodyPr rtlCol="0"/>
          <a:lstStyle/>
          <a:p>
            <a:pPr rtl="0"/>
            <a:fld id="{DF61EA0F-A667-4B49-8422-0062BC55E249}" type="slidenum">
              <a:rPr lang="en-US" smtClean="0"/>
              <a:t>28</a:t>
            </a:fld>
            <a:endParaRPr lang="en-US"/>
          </a:p>
        </p:txBody>
      </p:sp>
    </p:spTree>
    <p:extLst>
      <p:ext uri="{BB962C8B-B14F-4D97-AF65-F5344CB8AC3E}">
        <p14:creationId xmlns:p14="http://schemas.microsoft.com/office/powerpoint/2010/main" val="1543676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29</a:t>
            </a:fld>
            <a:endParaRPr lang="en-US"/>
          </a:p>
        </p:txBody>
      </p:sp>
    </p:spTree>
    <p:extLst>
      <p:ext uri="{BB962C8B-B14F-4D97-AF65-F5344CB8AC3E}">
        <p14:creationId xmlns:p14="http://schemas.microsoft.com/office/powerpoint/2010/main" val="3110924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52C0C-5662-CCD3-91A6-A8F42967EA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DFF629-3A5A-6BC0-6333-553343FE02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7C2472-29F0-4F65-EADB-AB2D73182763}"/>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94624044-E7E2-CF5D-9D0D-8F666AECF27B}"/>
              </a:ext>
            </a:extLst>
          </p:cNvPr>
          <p:cNvSpPr>
            <a:spLocks noGrp="1"/>
          </p:cNvSpPr>
          <p:nvPr>
            <p:ph type="sldNum" sz="quarter" idx="10"/>
          </p:nvPr>
        </p:nvSpPr>
        <p:spPr/>
        <p:txBody>
          <a:bodyPr rtlCol="0"/>
          <a:lstStyle/>
          <a:p>
            <a:pPr rtl="0"/>
            <a:fld id="{DF61EA0F-A667-4B49-8422-0062BC55E249}" type="slidenum">
              <a:rPr lang="en-US" smtClean="0"/>
              <a:t>3</a:t>
            </a:fld>
            <a:endParaRPr lang="en-US"/>
          </a:p>
        </p:txBody>
      </p:sp>
    </p:spTree>
    <p:extLst>
      <p:ext uri="{BB962C8B-B14F-4D97-AF65-F5344CB8AC3E}">
        <p14:creationId xmlns:p14="http://schemas.microsoft.com/office/powerpoint/2010/main" val="3023326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E5C1-97BA-80AD-979B-F6866930D0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3DC493-1AE8-FC0F-BA18-3E8192A581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9FA5F-63CE-29DB-BD3E-1EF84EFC7922}"/>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E5341D8D-345E-9D1D-03F7-9303FA084518}"/>
              </a:ext>
            </a:extLst>
          </p:cNvPr>
          <p:cNvSpPr>
            <a:spLocks noGrp="1"/>
          </p:cNvSpPr>
          <p:nvPr>
            <p:ph type="sldNum" sz="quarter" idx="10"/>
          </p:nvPr>
        </p:nvSpPr>
        <p:spPr/>
        <p:txBody>
          <a:bodyPr rtlCol="0"/>
          <a:lstStyle/>
          <a:p>
            <a:pPr rtl="0"/>
            <a:fld id="{DF61EA0F-A667-4B49-8422-0062BC55E249}" type="slidenum">
              <a:rPr lang="en-US" smtClean="0"/>
              <a:t>4</a:t>
            </a:fld>
            <a:endParaRPr lang="en-US"/>
          </a:p>
        </p:txBody>
      </p:sp>
    </p:spTree>
    <p:extLst>
      <p:ext uri="{BB962C8B-B14F-4D97-AF65-F5344CB8AC3E}">
        <p14:creationId xmlns:p14="http://schemas.microsoft.com/office/powerpoint/2010/main" val="4094450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7069A-69F7-629F-E506-18D8BBE32E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50DB7D-7D48-876E-4771-F9C195F7A1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61C747-C0FD-91F3-FD66-F6309406C7C3}"/>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F8288EC7-C9F4-5868-FD47-331DF7F5A153}"/>
              </a:ext>
            </a:extLst>
          </p:cNvPr>
          <p:cNvSpPr>
            <a:spLocks noGrp="1"/>
          </p:cNvSpPr>
          <p:nvPr>
            <p:ph type="sldNum" sz="quarter" idx="10"/>
          </p:nvPr>
        </p:nvSpPr>
        <p:spPr/>
        <p:txBody>
          <a:bodyPr rtlCol="0"/>
          <a:lstStyle/>
          <a:p>
            <a:pPr rtl="0"/>
            <a:fld id="{DF61EA0F-A667-4B49-8422-0062BC55E249}" type="slidenum">
              <a:rPr lang="en-US" smtClean="0"/>
              <a:t>5</a:t>
            </a:fld>
            <a:endParaRPr lang="en-US"/>
          </a:p>
        </p:txBody>
      </p:sp>
    </p:spTree>
    <p:extLst>
      <p:ext uri="{BB962C8B-B14F-4D97-AF65-F5344CB8AC3E}">
        <p14:creationId xmlns:p14="http://schemas.microsoft.com/office/powerpoint/2010/main" val="957481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6</a:t>
            </a:fld>
            <a:endParaRPr lang="en-US"/>
          </a:p>
        </p:txBody>
      </p:sp>
    </p:spTree>
    <p:extLst>
      <p:ext uri="{BB962C8B-B14F-4D97-AF65-F5344CB8AC3E}">
        <p14:creationId xmlns:p14="http://schemas.microsoft.com/office/powerpoint/2010/main" val="2923771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7</a:t>
            </a:fld>
            <a:endParaRPr lang="en-US"/>
          </a:p>
        </p:txBody>
      </p:sp>
    </p:spTree>
    <p:extLst>
      <p:ext uri="{BB962C8B-B14F-4D97-AF65-F5344CB8AC3E}">
        <p14:creationId xmlns:p14="http://schemas.microsoft.com/office/powerpoint/2010/main" val="326760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CB032-382C-6E4E-A8CA-89437D4256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19735D-F672-DC8E-4905-A020374980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041D79-C43A-4DBE-0D17-B114F6A822E7}"/>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500BBCF7-B0A8-D4A9-D20D-9E5FFD68F713}"/>
              </a:ext>
            </a:extLst>
          </p:cNvPr>
          <p:cNvSpPr>
            <a:spLocks noGrp="1"/>
          </p:cNvSpPr>
          <p:nvPr>
            <p:ph type="sldNum" sz="quarter" idx="10"/>
          </p:nvPr>
        </p:nvSpPr>
        <p:spPr/>
        <p:txBody>
          <a:bodyPr rtlCol="0"/>
          <a:lstStyle/>
          <a:p>
            <a:pPr rtl="0"/>
            <a:fld id="{DF61EA0F-A667-4B49-8422-0062BC55E249}" type="slidenum">
              <a:rPr lang="en-US" smtClean="0"/>
              <a:t>8</a:t>
            </a:fld>
            <a:endParaRPr lang="en-US"/>
          </a:p>
        </p:txBody>
      </p:sp>
    </p:spTree>
    <p:extLst>
      <p:ext uri="{BB962C8B-B14F-4D97-AF65-F5344CB8AC3E}">
        <p14:creationId xmlns:p14="http://schemas.microsoft.com/office/powerpoint/2010/main" val="424375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320FB-C157-44D7-6D7F-E78E835545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CC3AA1-C445-4875-179C-2C4985A808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2EC5C9-1E4B-A10B-D3BA-FD19D04B5DAC}"/>
              </a:ext>
            </a:extLst>
          </p:cNvPr>
          <p:cNvSpPr>
            <a:spLocks noGrp="1"/>
          </p:cNvSpPr>
          <p:nvPr>
            <p:ph type="body" idx="1"/>
          </p:nvPr>
        </p:nvSpPr>
        <p:spPr/>
        <p:txBody>
          <a:bodyPr rtlCol="0"/>
          <a:lstStyle/>
          <a:p>
            <a:pPr rtl="0"/>
            <a:endParaRPr lang="zh-CN" altLang="en-US" dirty="0"/>
          </a:p>
        </p:txBody>
      </p:sp>
      <p:sp>
        <p:nvSpPr>
          <p:cNvPr id="4" name="灯片编号占位符 3">
            <a:extLst>
              <a:ext uri="{FF2B5EF4-FFF2-40B4-BE49-F238E27FC236}">
                <a16:creationId xmlns:a16="http://schemas.microsoft.com/office/drawing/2014/main" id="{37EDB8BA-E325-8C3B-58D9-D4FD955F32BA}"/>
              </a:ext>
            </a:extLst>
          </p:cNvPr>
          <p:cNvSpPr>
            <a:spLocks noGrp="1"/>
          </p:cNvSpPr>
          <p:nvPr>
            <p:ph type="sldNum" sz="quarter" idx="10"/>
          </p:nvPr>
        </p:nvSpPr>
        <p:spPr/>
        <p:txBody>
          <a:bodyPr rtlCol="0"/>
          <a:lstStyle/>
          <a:p>
            <a:pPr rtl="0"/>
            <a:fld id="{DF61EA0F-A667-4B49-8422-0062BC55E249}" type="slidenum">
              <a:rPr lang="en-US" smtClean="0"/>
              <a:t>9</a:t>
            </a:fld>
            <a:endParaRPr lang="en-US"/>
          </a:p>
        </p:txBody>
      </p:sp>
    </p:spTree>
    <p:extLst>
      <p:ext uri="{BB962C8B-B14F-4D97-AF65-F5344CB8AC3E}">
        <p14:creationId xmlns:p14="http://schemas.microsoft.com/office/powerpoint/2010/main" val="3147448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长方形 6"/>
          <p:cNvSpPr/>
          <p:nvPr/>
        </p:nvSpPr>
        <p:spPr>
          <a:xfrm>
            <a:off x="254950" y="262785"/>
            <a:ext cx="11682101" cy="41089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ndParaRPr>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长方形 6"/>
          <p:cNvSpPr/>
          <p:nvPr userDrawn="1"/>
        </p:nvSpPr>
        <p:spPr>
          <a:xfrm>
            <a:off x="0" y="0"/>
            <a:ext cx="12192000" cy="9442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4434" y="0"/>
            <a:ext cx="10749367" cy="844826"/>
          </a:xfrm>
        </p:spPr>
        <p:txBody>
          <a:bodyPr rtlCol="0" anchor="b">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a:lnSpc>
                <a:spcPct val="130000"/>
              </a:lnSpc>
              <a:spcBef>
                <a:spcPts val="500"/>
              </a:spcBef>
              <a:spcAft>
                <a:spcPts val="1000"/>
              </a:spcAft>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a:lnSpc>
                <a:spcPct val="130000"/>
              </a:lnSpc>
              <a:spcAft>
                <a:spcPts val="1000"/>
              </a:spcAft>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4B3CDE5-BC73-4849-8D92-CB00948283D7}" type="datetime2">
              <a:rPr lang="zh-CN" altLang="en-US" smtClean="0"/>
              <a:pPr/>
              <a:t>2025年9月4日 Thursday</a:t>
            </a:fld>
            <a:endParaRPr lang="en-US"/>
          </a:p>
        </p:txBody>
      </p:sp>
      <p:sp>
        <p:nvSpPr>
          <p:cNvPr id="5" name="页脚占位符 4"/>
          <p:cNvSpPr>
            <a:spLocks noGrp="1"/>
          </p:cNvSpPr>
          <p:nvPr>
            <p:ph type="ftr" sz="quarter" idx="11"/>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en-US"/>
          </a:p>
        </p:txBody>
      </p:sp>
      <p:sp>
        <p:nvSpPr>
          <p:cNvPr id="6" name="灯片编号占位符 5"/>
          <p:cNvSpPr>
            <a:spLocks noGrp="1"/>
          </p:cNvSpPr>
          <p:nvPr>
            <p:ph type="sldNum" sz="quarter" idx="12"/>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31E3292-D461-4042-A5EB-629C7A8279A7}" type="datetime2">
              <a:rPr lang="zh-CN" altLang="en-US" smtClean="0"/>
              <a:pPr/>
              <a:t>2025年9月4日 Thursday</a:t>
            </a:fld>
            <a:endParaRPr lang="zh-CN" altLang="en-US" dirty="0"/>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hf sldNum="0" hdr="0" ftr="0" dt="0"/>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hub.baai.ac.cn/view/22888"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11306" y="1164325"/>
            <a:ext cx="9582736" cy="2389365"/>
          </a:xfrm>
        </p:spPr>
        <p:txBody>
          <a:bodyPr rtlCol="0">
            <a:normAutofit/>
          </a:bodyPr>
          <a:lstStyle/>
          <a:p>
            <a:r>
              <a:rPr lang="en" altLang="zh-CN" sz="4800" dirty="0">
                <a:solidFill>
                  <a:schemeClr val="bg1"/>
                </a:solidFill>
              </a:rPr>
              <a:t>AI</a:t>
            </a:r>
            <a:r>
              <a:rPr lang="zh-CN" altLang="en-US" sz="4800" dirty="0">
                <a:solidFill>
                  <a:schemeClr val="bg1"/>
                </a:solidFill>
              </a:rPr>
              <a:t>大模型应用：</a:t>
            </a:r>
            <a:r>
              <a:rPr lang="en" altLang="zh-CN" sz="4800" dirty="0">
                <a:solidFill>
                  <a:schemeClr val="bg1"/>
                </a:solidFill>
              </a:rPr>
              <a:t>NLP</a:t>
            </a:r>
            <a:r>
              <a:rPr lang="zh-CN" altLang="en-US" sz="4800" dirty="0">
                <a:solidFill>
                  <a:schemeClr val="bg1"/>
                </a:solidFill>
              </a:rPr>
              <a:t>与大模型</a:t>
            </a:r>
          </a:p>
        </p:txBody>
      </p:sp>
      <p:sp>
        <p:nvSpPr>
          <p:cNvPr id="3" name="副标题 2"/>
          <p:cNvSpPr>
            <a:spLocks noGrp="1"/>
          </p:cNvSpPr>
          <p:nvPr>
            <p:ph type="subTitle" idx="4294967295"/>
          </p:nvPr>
        </p:nvSpPr>
        <p:spPr>
          <a:xfrm>
            <a:off x="828726" y="2933105"/>
            <a:ext cx="9582736" cy="1133856"/>
          </a:xfrm>
        </p:spPr>
        <p:txBody>
          <a:bodyPr rtlCol="0">
            <a:normAutofit/>
          </a:bodyPr>
          <a:lstStyle/>
          <a:p>
            <a:pPr marL="0" indent="0" rtl="0">
              <a:buNone/>
            </a:pPr>
            <a:r>
              <a:rPr lang="en-US" altLang="zh-CN" sz="2400" dirty="0">
                <a:solidFill>
                  <a:schemeClr val="bg1"/>
                </a:solidFill>
                <a:cs typeface="Arial" panose="020B0604020202020204" pitchFamily="34" charset="0"/>
              </a:rPr>
              <a:t>2025</a:t>
            </a:r>
            <a:r>
              <a:rPr lang="zh-CN" altLang="en-US" sz="2400" dirty="0">
                <a:solidFill>
                  <a:schemeClr val="bg1"/>
                </a:solidFill>
                <a:cs typeface="Arial" panose="020B0604020202020204" pitchFamily="34" charset="0"/>
              </a:rPr>
              <a:t>年</a:t>
            </a:r>
            <a:endParaRPr lang="en-US" altLang="zh-CN" sz="2400" dirty="0">
              <a:solidFill>
                <a:schemeClr val="bg1"/>
              </a:solidFill>
              <a:cs typeface="Arial" panose="020B0604020202020204" pitchFamily="34" charset="0"/>
            </a:endParaRPr>
          </a:p>
          <a:p>
            <a:pPr marL="0" indent="0" algn="r" rtl="0">
              <a:buNone/>
            </a:pPr>
            <a:r>
              <a:rPr lang="zh-CN" altLang="en-US" sz="2400" i="1" dirty="0">
                <a:solidFill>
                  <a:schemeClr val="bg1"/>
                </a:solidFill>
                <a:cs typeface="Arial" panose="020B0604020202020204" pitchFamily="34" charset="0"/>
              </a:rPr>
              <a:t>内部资料，请勿外传</a:t>
            </a:r>
            <a:endParaRPr lang="zh-cn" sz="2400" i="1" dirty="0">
              <a:solidFill>
                <a:schemeClr val="bg1"/>
              </a:solidFill>
              <a:cs typeface="Arial" panose="020B0604020202020204" pitchFamily="34" charset="0"/>
            </a:endParaRP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CC27-1380-E991-A2DF-001AB4F61F9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136F4A1-E406-629C-C041-60C1977DD65A}"/>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模型类型划分</a:t>
            </a:r>
          </a:p>
        </p:txBody>
      </p:sp>
      <p:sp>
        <p:nvSpPr>
          <p:cNvPr id="3" name="文本框 2">
            <a:extLst>
              <a:ext uri="{FF2B5EF4-FFF2-40B4-BE49-F238E27FC236}">
                <a16:creationId xmlns:a16="http://schemas.microsoft.com/office/drawing/2014/main" id="{9850DBAF-12E2-13B4-A378-6C5B42FF584C}"/>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4" name="图片 3">
            <a:extLst>
              <a:ext uri="{FF2B5EF4-FFF2-40B4-BE49-F238E27FC236}">
                <a16:creationId xmlns:a16="http://schemas.microsoft.com/office/drawing/2014/main" id="{9BAA54D1-2C58-70BD-1E5D-A1226A055A4C}"/>
              </a:ext>
            </a:extLst>
          </p:cNvPr>
          <p:cNvPicPr>
            <a:picLocks noChangeAspect="1"/>
          </p:cNvPicPr>
          <p:nvPr/>
        </p:nvPicPr>
        <p:blipFill>
          <a:blip r:embed="rId3"/>
          <a:stretch>
            <a:fillRect/>
          </a:stretch>
        </p:blipFill>
        <p:spPr>
          <a:xfrm>
            <a:off x="0" y="981886"/>
            <a:ext cx="12192000" cy="5876114"/>
          </a:xfrm>
          <a:prstGeom prst="rect">
            <a:avLst/>
          </a:prstGeom>
        </p:spPr>
      </p:pic>
    </p:spTree>
    <p:extLst>
      <p:ext uri="{BB962C8B-B14F-4D97-AF65-F5344CB8AC3E}">
        <p14:creationId xmlns:p14="http://schemas.microsoft.com/office/powerpoint/2010/main" val="335767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AB6AF-8EFB-BADA-AD1F-5032E9C1D3C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03D7B88-2129-BE6B-26E9-440E03F5C84B}"/>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大模型是新的解决范式</a:t>
            </a:r>
          </a:p>
        </p:txBody>
      </p:sp>
      <p:sp>
        <p:nvSpPr>
          <p:cNvPr id="7" name="文本框 6">
            <a:extLst>
              <a:ext uri="{FF2B5EF4-FFF2-40B4-BE49-F238E27FC236}">
                <a16:creationId xmlns:a16="http://schemas.microsoft.com/office/drawing/2014/main" id="{B983FC37-FD0E-5CB5-178E-BC081D49309D}"/>
              </a:ext>
            </a:extLst>
          </p:cNvPr>
          <p:cNvSpPr txBox="1"/>
          <p:nvPr/>
        </p:nvSpPr>
        <p:spPr>
          <a:xfrm>
            <a:off x="482600" y="1380067"/>
            <a:ext cx="10041467" cy="5078313"/>
          </a:xfrm>
          <a:prstGeom prst="rect">
            <a:avLst/>
          </a:prstGeom>
          <a:noFill/>
        </p:spPr>
        <p:txBody>
          <a:bodyPr wrap="square" rtlCol="0">
            <a:spAutoFit/>
          </a:bodyPr>
          <a:lstStyle/>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语言模型通常是指能够建模自然语言文本生成概率的模型 </a:t>
            </a:r>
          </a:p>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从语言建模到任务求解，这是科学思维的一次重要跃升</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过去建模步骤：采集大量数据集、训练模型、对比模型、模型调参、模型部署</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现在建模步骤：采集少量数据、对比提示词、大模型版本、部署应用</a:t>
            </a:r>
          </a:p>
          <a:p>
            <a:pPr marL="285750" indent="-285750">
              <a:buFont typeface="Wingdings" pitchFamily="2" charset="2"/>
              <a:buChar char="ü"/>
            </a:pPr>
            <a:endParaRPr kumimoji="1" lang="zh-CN" altLang="en-US"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00E85224-BF82-C65A-AC06-60215BF310E8}"/>
              </a:ext>
            </a:extLst>
          </p:cNvPr>
          <p:cNvPicPr>
            <a:picLocks noChangeAspect="1"/>
          </p:cNvPicPr>
          <p:nvPr/>
        </p:nvPicPr>
        <p:blipFill>
          <a:blip r:embed="rId3"/>
          <a:stretch>
            <a:fillRect/>
          </a:stretch>
        </p:blipFill>
        <p:spPr>
          <a:xfrm>
            <a:off x="2328333" y="2174840"/>
            <a:ext cx="7010401" cy="2713704"/>
          </a:xfrm>
          <a:prstGeom prst="rect">
            <a:avLst/>
          </a:prstGeom>
        </p:spPr>
      </p:pic>
    </p:spTree>
    <p:extLst>
      <p:ext uri="{BB962C8B-B14F-4D97-AF65-F5344CB8AC3E}">
        <p14:creationId xmlns:p14="http://schemas.microsoft.com/office/powerpoint/2010/main" val="8535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42DB-0801-6D5C-CE6A-90061B58186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D6BC8CF-C159-3B2A-FCE0-5C660EF31A2B}"/>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大语言模型</a:t>
            </a:r>
          </a:p>
        </p:txBody>
      </p:sp>
      <p:sp>
        <p:nvSpPr>
          <p:cNvPr id="7" name="文本框 6">
            <a:extLst>
              <a:ext uri="{FF2B5EF4-FFF2-40B4-BE49-F238E27FC236}">
                <a16:creationId xmlns:a16="http://schemas.microsoft.com/office/drawing/2014/main" id="{9688D9B4-E314-7A3C-CBEB-52F7B798321C}"/>
              </a:ext>
            </a:extLst>
          </p:cNvPr>
          <p:cNvSpPr txBox="1"/>
          <p:nvPr/>
        </p:nvSpPr>
        <p:spPr>
          <a:xfrm>
            <a:off x="482600" y="1380067"/>
            <a:ext cx="10041467" cy="923330"/>
          </a:xfrm>
          <a:prstGeom prst="rect">
            <a:avLst/>
          </a:prstGeom>
          <a:noFill/>
        </p:spPr>
        <p:txBody>
          <a:bodyPr wrap="square" rtlCol="0">
            <a:spAutoFit/>
          </a:bodyPr>
          <a:lstStyle/>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定义：通常是指具有超大规模参数的预训练语言模型 </a:t>
            </a:r>
          </a:p>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架构：主要为 </a:t>
            </a:r>
            <a:r>
              <a:rPr lang="en" altLang="zh-CN"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解码器架构 </a:t>
            </a:r>
          </a:p>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训练：预训练（</a:t>
            </a:r>
            <a:r>
              <a:rPr lang="en" altLang="zh-CN" dirty="0">
                <a:latin typeface="Microsoft YaHei" panose="020B0503020204020204" pitchFamily="34" charset="-122"/>
                <a:ea typeface="Microsoft YaHei" panose="020B0503020204020204" pitchFamily="34" charset="-122"/>
              </a:rPr>
              <a:t>base model</a:t>
            </a:r>
            <a:r>
              <a:rPr lang="zh-CN" alt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后训练（</a:t>
            </a:r>
            <a:r>
              <a:rPr lang="en" altLang="zh-CN" dirty="0">
                <a:latin typeface="Microsoft YaHei" panose="020B0503020204020204" pitchFamily="34" charset="-122"/>
                <a:ea typeface="Microsoft YaHei" panose="020B0503020204020204" pitchFamily="34" charset="-122"/>
              </a:rPr>
              <a:t>instruct model</a:t>
            </a:r>
            <a:r>
              <a:rPr lang="zh-CN" altLang="en" dirty="0">
                <a:latin typeface="Microsoft YaHei" panose="020B0503020204020204" pitchFamily="34" charset="-122"/>
                <a:ea typeface="Microsoft YaHei" panose="020B0503020204020204" pitchFamily="34" charset="-122"/>
              </a:rPr>
              <a:t>）</a:t>
            </a:r>
            <a:endParaRPr lang="en" altLang="zh-CN"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DE2035D-EFC2-D3AD-0D6F-DC0C1BC1F57B}"/>
              </a:ext>
            </a:extLst>
          </p:cNvPr>
          <p:cNvPicPr>
            <a:picLocks noChangeAspect="1"/>
          </p:cNvPicPr>
          <p:nvPr/>
        </p:nvPicPr>
        <p:blipFill>
          <a:blip r:embed="rId3"/>
          <a:stretch>
            <a:fillRect/>
          </a:stretch>
        </p:blipFill>
        <p:spPr>
          <a:xfrm>
            <a:off x="2283340" y="2563283"/>
            <a:ext cx="7244319" cy="1731434"/>
          </a:xfrm>
          <a:prstGeom prst="rect">
            <a:avLst/>
          </a:prstGeom>
        </p:spPr>
      </p:pic>
      <p:pic>
        <p:nvPicPr>
          <p:cNvPr id="5" name="图片 4">
            <a:extLst>
              <a:ext uri="{FF2B5EF4-FFF2-40B4-BE49-F238E27FC236}">
                <a16:creationId xmlns:a16="http://schemas.microsoft.com/office/drawing/2014/main" id="{F7846A5C-B4F5-5827-5A35-1600F6F79F49}"/>
              </a:ext>
            </a:extLst>
          </p:cNvPr>
          <p:cNvPicPr>
            <a:picLocks noChangeAspect="1"/>
          </p:cNvPicPr>
          <p:nvPr/>
        </p:nvPicPr>
        <p:blipFill>
          <a:blip r:embed="rId4"/>
          <a:stretch>
            <a:fillRect/>
          </a:stretch>
        </p:blipFill>
        <p:spPr>
          <a:xfrm>
            <a:off x="1198593" y="4519599"/>
            <a:ext cx="9794813" cy="2181198"/>
          </a:xfrm>
          <a:prstGeom prst="rect">
            <a:avLst/>
          </a:prstGeom>
        </p:spPr>
      </p:pic>
    </p:spTree>
    <p:extLst>
      <p:ext uri="{BB962C8B-B14F-4D97-AF65-F5344CB8AC3E}">
        <p14:creationId xmlns:p14="http://schemas.microsoft.com/office/powerpoint/2010/main" val="412988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en-US" altLang="zh-CN" sz="3400" dirty="0" err="1">
                <a:cs typeface="Arial" panose="020B0604020202020204" pitchFamily="34" charset="0"/>
              </a:rPr>
              <a:t>ChatGPT</a:t>
            </a:r>
            <a:r>
              <a:rPr lang="zh-CN" altLang="en-US" sz="3400" dirty="0">
                <a:cs typeface="Arial" panose="020B0604020202020204" pitchFamily="34" charset="0"/>
              </a:rPr>
              <a:t>原理</a:t>
            </a:r>
          </a:p>
        </p:txBody>
      </p:sp>
      <p:sp>
        <p:nvSpPr>
          <p:cNvPr id="4" name="内容占位符 2">
            <a:extLst>
              <a:ext uri="{FF2B5EF4-FFF2-40B4-BE49-F238E27FC236}">
                <a16:creationId xmlns:a16="http://schemas.microsoft.com/office/drawing/2014/main" id="{BABE5CBC-F2B1-9E43-8752-BB0907FD1F21}"/>
              </a:ext>
            </a:extLst>
          </p:cNvPr>
          <p:cNvSpPr>
            <a:spLocks noGrp="1"/>
          </p:cNvSpPr>
          <p:nvPr>
            <p:ph idx="1"/>
          </p:nvPr>
        </p:nvSpPr>
        <p:spPr>
          <a:xfrm>
            <a:off x="457200" y="1298882"/>
            <a:ext cx="11247120" cy="4448629"/>
          </a:xfrm>
        </p:spPr>
        <p:txBody>
          <a:bodyPr>
            <a:normAutofit/>
          </a:bodyPr>
          <a:lstStyle/>
          <a:p>
            <a:pPr marL="0" indent="0">
              <a:buNone/>
            </a:pPr>
            <a:r>
              <a:rPr lang="en-US" altLang="zh-CN" dirty="0" err="1">
                <a:solidFill>
                  <a:schemeClr val="tx1"/>
                </a:solidFill>
              </a:rPr>
              <a:t>ChatGPT</a:t>
            </a:r>
            <a:r>
              <a:rPr lang="zh-CN" altLang="en-US" dirty="0">
                <a:solidFill>
                  <a:schemeClr val="tx1"/>
                </a:solidFill>
              </a:rPr>
              <a:t>整体过程可以分为三个阶段：</a:t>
            </a:r>
            <a:r>
              <a:rPr lang="zh-CN" altLang="en-US" b="1" dirty="0">
                <a:solidFill>
                  <a:schemeClr val="tx1"/>
                </a:solidFill>
              </a:rPr>
              <a:t>第一个阶段是基础大模型训练</a:t>
            </a:r>
            <a:r>
              <a:rPr lang="zh-CN" altLang="en-US" dirty="0">
                <a:solidFill>
                  <a:schemeClr val="tx1"/>
                </a:solidFill>
              </a:rPr>
              <a:t>，该阶段主要完成长距离语言模型的预训练，通过代码预训练使得模型具备代码生成的能力；</a:t>
            </a:r>
            <a:r>
              <a:rPr lang="zh-CN" altLang="en-US" b="1" dirty="0">
                <a:solidFill>
                  <a:schemeClr val="tx1"/>
                </a:solidFill>
              </a:rPr>
              <a:t>第二阶段是指令微调（</a:t>
            </a:r>
            <a:r>
              <a:rPr lang="en-US" altLang="zh-CN" b="1" dirty="0">
                <a:solidFill>
                  <a:schemeClr val="tx1"/>
                </a:solidFill>
              </a:rPr>
              <a:t>Instruct Tuning</a:t>
            </a:r>
            <a:r>
              <a:rPr lang="zh-CN" altLang="en-US" b="1" dirty="0">
                <a:solidFill>
                  <a:schemeClr val="tx1"/>
                </a:solidFill>
              </a:rPr>
              <a:t>）</a:t>
            </a:r>
            <a:r>
              <a:rPr lang="zh-CN" altLang="en-US" dirty="0">
                <a:solidFill>
                  <a:schemeClr val="tx1"/>
                </a:solidFill>
              </a:rPr>
              <a:t>，通过给定指令进行微调的方式使得模型具备完成各类任务的能力；</a:t>
            </a:r>
            <a:r>
              <a:rPr lang="zh-CN" altLang="en-US" b="1" dirty="0">
                <a:solidFill>
                  <a:schemeClr val="tx1"/>
                </a:solidFill>
              </a:rPr>
              <a:t>第三个阶段是类人对齐</a:t>
            </a:r>
            <a:r>
              <a:rPr lang="zh-CN" altLang="en-US" dirty="0">
                <a:solidFill>
                  <a:schemeClr val="tx1"/>
                </a:solidFill>
              </a:rPr>
              <a:t>，加入更多人工提示词，并利用有监督微调并结合基于强化学习的方式，使得模型输出更贴合人类需求。</a:t>
            </a:r>
            <a:endParaRPr lang="en-CN" altLang="zh-CN">
              <a:solidFill>
                <a:schemeClr val="tx1"/>
              </a:solidFill>
            </a:endParaRPr>
          </a:p>
          <a:p>
            <a:pPr marL="0" indent="0">
              <a:buNone/>
            </a:pPr>
            <a:endParaRPr lang="zh-CN" altLang="en-US" dirty="0">
              <a:solidFill>
                <a:schemeClr val="tx1"/>
              </a:solidFill>
              <a:effectLst/>
            </a:endParaRPr>
          </a:p>
        </p:txBody>
      </p:sp>
      <p:pic>
        <p:nvPicPr>
          <p:cNvPr id="6" name="Picture 6">
            <a:extLst>
              <a:ext uri="{FF2B5EF4-FFF2-40B4-BE49-F238E27FC236}">
                <a16:creationId xmlns:a16="http://schemas.microsoft.com/office/drawing/2014/main" id="{11A23313-33D3-6944-8D45-8A7598544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401" y="3287613"/>
            <a:ext cx="8103197" cy="2628900"/>
          </a:xfrm>
          <a:prstGeom prst="rect">
            <a:avLst/>
          </a:prstGeom>
        </p:spPr>
      </p:pic>
    </p:spTree>
    <p:extLst>
      <p:ext uri="{BB962C8B-B14F-4D97-AF65-F5344CB8AC3E}">
        <p14:creationId xmlns:p14="http://schemas.microsoft.com/office/powerpoint/2010/main" val="3910188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en-US" altLang="zh-CN" sz="3400" dirty="0" err="1">
                <a:cs typeface="Arial" panose="020B0604020202020204" pitchFamily="34" charset="0"/>
              </a:rPr>
              <a:t>ChatGPT</a:t>
            </a:r>
            <a:r>
              <a:rPr lang="zh-CN" altLang="en-US" sz="3400" dirty="0">
                <a:cs typeface="Arial" panose="020B0604020202020204" pitchFamily="34" charset="0"/>
              </a:rPr>
              <a:t>原理</a:t>
            </a:r>
          </a:p>
        </p:txBody>
      </p:sp>
      <p:sp>
        <p:nvSpPr>
          <p:cNvPr id="4" name="内容占位符 2">
            <a:extLst>
              <a:ext uri="{FF2B5EF4-FFF2-40B4-BE49-F238E27FC236}">
                <a16:creationId xmlns:a16="http://schemas.microsoft.com/office/drawing/2014/main" id="{BABE5CBC-F2B1-9E43-8752-BB0907FD1F21}"/>
              </a:ext>
            </a:extLst>
          </p:cNvPr>
          <p:cNvSpPr>
            <a:spLocks noGrp="1"/>
          </p:cNvSpPr>
          <p:nvPr>
            <p:ph idx="1"/>
          </p:nvPr>
        </p:nvSpPr>
        <p:spPr>
          <a:xfrm>
            <a:off x="457200" y="1298882"/>
            <a:ext cx="11247120" cy="4448629"/>
          </a:xfrm>
        </p:spPr>
        <p:txBody>
          <a:bodyPr>
            <a:normAutofit/>
          </a:bodyPr>
          <a:lstStyle/>
          <a:p>
            <a:pPr marL="0" indent="0">
              <a:buNone/>
            </a:pPr>
            <a:r>
              <a:rPr lang="zh-CN" altLang="en-US" sz="1600" dirty="0">
                <a:solidFill>
                  <a:schemeClr val="tx1"/>
                </a:solidFill>
              </a:rPr>
              <a:t>以</a:t>
            </a:r>
            <a:r>
              <a:rPr lang="en-US" altLang="zh-CN" sz="1600" dirty="0">
                <a:solidFill>
                  <a:schemeClr val="tx1"/>
                </a:solidFill>
              </a:rPr>
              <a:t>BERT</a:t>
            </a:r>
            <a:r>
              <a:rPr lang="zh-CN" altLang="en-US" sz="1600" dirty="0">
                <a:solidFill>
                  <a:schemeClr val="tx1"/>
                </a:solidFill>
              </a:rPr>
              <a:t>为代表的预训练语言模型需要根据任务数据进行微调（</a:t>
            </a:r>
            <a:r>
              <a:rPr lang="en-US" altLang="zh-CN" sz="1600" dirty="0">
                <a:solidFill>
                  <a:schemeClr val="tx1"/>
                </a:solidFill>
              </a:rPr>
              <a:t>Fine-tuning），</a:t>
            </a:r>
            <a:r>
              <a:rPr lang="zh-CN" altLang="en-US" sz="1600" dirty="0">
                <a:solidFill>
                  <a:schemeClr val="tx1"/>
                </a:solidFill>
              </a:rPr>
              <a:t>这种范式可以应用于参数量在几百万到几亿规模的预训练模型。但是针对数十亿甚至是数百亿规模的大模型，针对每个任务都进行微调的计算开销和时间成本几乎都是不可接受的。因此，研究人员们提出了</a:t>
            </a:r>
            <a:r>
              <a:rPr lang="zh-CN" altLang="en-US" sz="1600" b="1" dirty="0">
                <a:solidFill>
                  <a:schemeClr val="tx1"/>
                </a:solidFill>
              </a:rPr>
              <a:t>指令微调（</a:t>
            </a:r>
            <a:r>
              <a:rPr lang="en-US" altLang="zh-CN" sz="1600" b="1" dirty="0">
                <a:solidFill>
                  <a:schemeClr val="tx1"/>
                </a:solidFill>
              </a:rPr>
              <a:t>Instruction Finetuning</a:t>
            </a:r>
            <a:r>
              <a:rPr lang="zh-CN" altLang="en-US" sz="1600" b="1" dirty="0">
                <a:solidFill>
                  <a:schemeClr val="tx1"/>
                </a:solidFill>
              </a:rPr>
              <a:t>）方案</a:t>
            </a:r>
            <a:r>
              <a:rPr lang="zh-CN" altLang="en-US" sz="1600" dirty="0">
                <a:solidFill>
                  <a:schemeClr val="tx1"/>
                </a:solidFill>
              </a:rPr>
              <a:t>，将大量各类型任务，统一为生成式自然语言理解框架，并构造训练语料进行微调。</a:t>
            </a:r>
            <a:endParaRPr lang="en-US" altLang="zh-CN" sz="1600" dirty="0">
              <a:solidFill>
                <a:schemeClr val="tx1"/>
              </a:solidFill>
            </a:endParaRPr>
          </a:p>
          <a:p>
            <a:endParaRPr lang="en-US" altLang="zh-CN" sz="1600" dirty="0">
              <a:solidFill>
                <a:schemeClr val="tx1"/>
              </a:solidFill>
              <a:latin typeface="Microsoft YaHei" panose="020B0503020204020204" pitchFamily="34" charset="-122"/>
              <a:ea typeface="Microsoft YaHei" panose="020B0503020204020204" pitchFamily="34" charset="-122"/>
            </a:endParaRPr>
          </a:p>
          <a:p>
            <a:pPr marL="0" indent="0">
              <a:buNone/>
            </a:pPr>
            <a:r>
              <a:rPr lang="zh-CN" altLang="en-US" sz="1600" dirty="0">
                <a:solidFill>
                  <a:schemeClr val="tx1"/>
                </a:solidFill>
                <a:latin typeface="+mn-ea"/>
              </a:rPr>
              <a:t>例如，可以将情感倾向分析任务，通过如下指令，将贬义和褒义的分类问题转换到生成式自然语言理解框架：</a:t>
            </a:r>
            <a:br>
              <a:rPr lang="zh-CN" altLang="en-US" sz="1600" dirty="0">
                <a:solidFill>
                  <a:schemeClr val="tx1"/>
                </a:solidFill>
                <a:latin typeface="+mn-ea"/>
              </a:rPr>
            </a:br>
            <a:endParaRPr lang="en-US" altLang="zh-CN" sz="1600" dirty="0">
              <a:solidFill>
                <a:schemeClr val="tx1"/>
              </a:solidFill>
              <a:latin typeface="+mn-ea"/>
            </a:endParaRPr>
          </a:p>
          <a:p>
            <a:pPr marL="0" indent="0">
              <a:buNone/>
            </a:pPr>
            <a:r>
              <a:rPr lang="en-US" altLang="zh-CN" sz="1600" b="1" dirty="0">
                <a:solidFill>
                  <a:schemeClr val="tx1"/>
                </a:solidFill>
                <a:latin typeface="Arial" panose="020B0604020202020204" pitchFamily="34" charset="0"/>
                <a:cs typeface="Arial" panose="020B0604020202020204" pitchFamily="34" charset="0"/>
              </a:rPr>
              <a:t>For each snippet of text, label the sentiment of the text as positive or negative.</a:t>
            </a:r>
            <a:br>
              <a:rPr lang="en-US" altLang="zh-CN" sz="1600" b="1" dirty="0">
                <a:solidFill>
                  <a:schemeClr val="tx1"/>
                </a:solidFill>
                <a:latin typeface="Arial" panose="020B0604020202020204" pitchFamily="34" charset="0"/>
                <a:cs typeface="Arial" panose="020B0604020202020204" pitchFamily="34" charset="0"/>
              </a:rPr>
            </a:br>
            <a:r>
              <a:rPr lang="en-US" altLang="zh-CN" sz="1600" b="1" dirty="0">
                <a:solidFill>
                  <a:schemeClr val="tx1"/>
                </a:solidFill>
                <a:latin typeface="Arial" panose="020B0604020202020204" pitchFamily="34" charset="0"/>
                <a:cs typeface="Arial" panose="020B0604020202020204" pitchFamily="34" charset="0"/>
              </a:rPr>
              <a:t>Text</a:t>
            </a:r>
            <a:r>
              <a:rPr lang="en-US" altLang="zh-CN" sz="1600" dirty="0">
                <a:solidFill>
                  <a:schemeClr val="tx1"/>
                </a:solidFill>
                <a:latin typeface="Arial" panose="020B0604020202020204" pitchFamily="34" charset="0"/>
                <a:cs typeface="Arial" panose="020B0604020202020204" pitchFamily="34" charset="0"/>
              </a:rPr>
              <a:t>: this film seems thirsty for reflection, itself taking on adolescent qualities.</a:t>
            </a:r>
            <a:br>
              <a:rPr lang="en-US" altLang="zh-CN" sz="1600" dirty="0">
                <a:solidFill>
                  <a:schemeClr val="tx1"/>
                </a:solidFill>
                <a:latin typeface="Arial" panose="020B0604020202020204" pitchFamily="34" charset="0"/>
                <a:cs typeface="Arial" panose="020B0604020202020204" pitchFamily="34" charset="0"/>
              </a:rPr>
            </a:br>
            <a:r>
              <a:rPr lang="en-US" altLang="zh-CN" sz="1600" b="1" dirty="0">
                <a:solidFill>
                  <a:schemeClr val="tx1"/>
                </a:solidFill>
                <a:latin typeface="Arial" panose="020B0604020202020204" pitchFamily="34" charset="0"/>
                <a:cs typeface="Arial" panose="020B0604020202020204" pitchFamily="34" charset="0"/>
              </a:rPr>
              <a:t>Label</a:t>
            </a:r>
            <a:r>
              <a:rPr lang="en-US" altLang="zh-CN" sz="1600" dirty="0">
                <a:solidFill>
                  <a:schemeClr val="tx1"/>
                </a:solidFill>
                <a:latin typeface="Arial" panose="020B0604020202020204" pitchFamily="34" charset="0"/>
                <a:cs typeface="Arial" panose="020B0604020202020204" pitchFamily="34" charset="0"/>
              </a:rPr>
              <a:t>: [positive / negative]</a:t>
            </a:r>
            <a:endParaRPr lang="en-CN" altLang="zh-CN" sz="1600">
              <a:solidFill>
                <a:schemeClr val="tx1"/>
              </a:solidFill>
              <a:latin typeface="Arial" panose="020B0604020202020204" pitchFamily="34" charset="0"/>
              <a:cs typeface="Arial" panose="020B0604020202020204" pitchFamily="34" charset="0"/>
            </a:endParaRPr>
          </a:p>
          <a:p>
            <a:endParaRPr lang="en-CN" altLang="zh-CN" sz="16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21689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70DE4-53A5-DA88-B448-0BC21B0D9F1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D254D61-13EC-9ECC-3EDC-51766991F9C8}"/>
              </a:ext>
            </a:extLst>
          </p:cNvPr>
          <p:cNvSpPr>
            <a:spLocks noGrp="1"/>
          </p:cNvSpPr>
          <p:nvPr>
            <p:ph type="title"/>
          </p:nvPr>
        </p:nvSpPr>
        <p:spPr/>
        <p:txBody>
          <a:bodyPr rtlCol="0">
            <a:normAutofit/>
          </a:bodyPr>
          <a:lstStyle/>
          <a:p>
            <a:pPr rtl="0"/>
            <a:r>
              <a:rPr lang="en-US" altLang="zh-CN" sz="3400" dirty="0" err="1">
                <a:cs typeface="Arial" panose="020B0604020202020204" pitchFamily="34" charset="0"/>
              </a:rPr>
              <a:t>ChatGPT</a:t>
            </a:r>
            <a:r>
              <a:rPr lang="zh-CN" altLang="en-US" sz="3400" dirty="0">
                <a:cs typeface="Arial" panose="020B0604020202020204" pitchFamily="34" charset="0"/>
              </a:rPr>
              <a:t>原理</a:t>
            </a:r>
          </a:p>
        </p:txBody>
      </p:sp>
      <p:pic>
        <p:nvPicPr>
          <p:cNvPr id="6" name="Picture 4">
            <a:extLst>
              <a:ext uri="{FF2B5EF4-FFF2-40B4-BE49-F238E27FC236}">
                <a16:creationId xmlns:a16="http://schemas.microsoft.com/office/drawing/2014/main" id="{151C0129-FAF1-96F2-9907-9DBF2266F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73" y="1234966"/>
            <a:ext cx="10288053" cy="5426444"/>
          </a:xfrm>
          <a:prstGeom prst="rect">
            <a:avLst/>
          </a:prstGeom>
        </p:spPr>
      </p:pic>
    </p:spTree>
    <p:extLst>
      <p:ext uri="{BB962C8B-B14F-4D97-AF65-F5344CB8AC3E}">
        <p14:creationId xmlns:p14="http://schemas.microsoft.com/office/powerpoint/2010/main" val="1696881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A403D-CD64-7B3C-073B-18200DAADFA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A6BA89-0B12-5EFB-3F3B-203B2ADA6529}"/>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大语言模型</a:t>
            </a:r>
          </a:p>
        </p:txBody>
      </p:sp>
      <p:sp>
        <p:nvSpPr>
          <p:cNvPr id="7" name="文本框 6">
            <a:extLst>
              <a:ext uri="{FF2B5EF4-FFF2-40B4-BE49-F238E27FC236}">
                <a16:creationId xmlns:a16="http://schemas.microsoft.com/office/drawing/2014/main" id="{8BB0FD8C-D826-DDF4-1DFC-59D947016F33}"/>
              </a:ext>
            </a:extLst>
          </p:cNvPr>
          <p:cNvSpPr txBox="1"/>
          <p:nvPr/>
        </p:nvSpPr>
        <p:spPr>
          <a:xfrm>
            <a:off x="482600" y="1380067"/>
            <a:ext cx="10041467" cy="1477328"/>
          </a:xfrm>
          <a:prstGeom prst="rect">
            <a:avLst/>
          </a:prstGeom>
          <a:noFill/>
        </p:spPr>
        <p:txBody>
          <a:bodyPr wrap="square" rtlCol="0">
            <a:spAutoFit/>
          </a:bodyPr>
          <a:lstStyle/>
          <a:p>
            <a:pPr marL="285750" indent="-285750">
              <a:buFont typeface="Wingdings" pitchFamily="2" charset="2"/>
              <a:buChar char="ü"/>
            </a:pPr>
            <a:r>
              <a:rPr lang="zh-CN" altLang="en" dirty="0">
                <a:latin typeface="Microsoft YaHei" panose="020B0503020204020204" pitchFamily="34" charset="-122"/>
                <a:ea typeface="Microsoft YaHei" panose="020B0503020204020204" pitchFamily="34" charset="-122"/>
              </a:rPr>
              <a:t>大模型</a:t>
            </a:r>
            <a:r>
              <a:rPr lang="zh-CN" altLang="en-US" dirty="0">
                <a:latin typeface="Microsoft YaHei" panose="020B0503020204020204" pitchFamily="34" charset="-122"/>
                <a:ea typeface="Microsoft YaHei" panose="020B0503020204020204" pitchFamily="34" charset="-122"/>
              </a:rPr>
              <a:t>预训练：基于</a:t>
            </a:r>
            <a:r>
              <a:rPr lang="en" altLang="zh-CN"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解码器架构，进行下一个词预测</a:t>
            </a:r>
            <a:endParaRPr lang="en" altLang="zh-CN" dirty="0">
              <a:latin typeface="Microsoft YaHei" panose="020B0503020204020204" pitchFamily="34" charset="-122"/>
              <a:ea typeface="Microsoft YaHei" panose="020B0503020204020204" pitchFamily="34" charset="-122"/>
            </a:endParaRPr>
          </a:p>
          <a:p>
            <a:pPr marL="285750" indent="-285750">
              <a:buFont typeface="Wingdings" pitchFamily="2" charset="2"/>
              <a:buChar char="ü"/>
            </a:pPr>
            <a:r>
              <a:rPr lang="zh-CN" altLang="en" dirty="0">
                <a:latin typeface="Microsoft YaHei" panose="020B0503020204020204" pitchFamily="34" charset="-122"/>
                <a:ea typeface="Microsoft YaHei" panose="020B0503020204020204" pitchFamily="34" charset="-122"/>
              </a:rPr>
              <a:t>大模型</a:t>
            </a:r>
            <a:r>
              <a:rPr lang="zh-CN" altLang="en-US" dirty="0">
                <a:latin typeface="Microsoft YaHei" panose="020B0503020204020204" pitchFamily="34" charset="-122"/>
                <a:ea typeface="Microsoft YaHei" panose="020B0503020204020204" pitchFamily="34" charset="-122"/>
              </a:rPr>
              <a:t>后训练：</a:t>
            </a:r>
            <a:endParaRPr lang="en-US" altLang="zh-CN" dirty="0">
              <a:latin typeface="Microsoft YaHei" panose="020B0503020204020204" pitchFamily="34" charset="-122"/>
              <a:ea typeface="Microsoft YaHei" panose="020B0503020204020204" pitchFamily="34" charset="-122"/>
            </a:endParaRPr>
          </a:p>
          <a:p>
            <a:pPr marL="742950" lvl="1"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指令微调（</a:t>
            </a:r>
            <a:r>
              <a:rPr lang="en" altLang="zh-CN" dirty="0">
                <a:latin typeface="Microsoft YaHei" panose="020B0503020204020204" pitchFamily="34" charset="-122"/>
                <a:ea typeface="Microsoft YaHei" panose="020B0503020204020204" pitchFamily="34" charset="-122"/>
              </a:rPr>
              <a:t>Instruction Tuning</a:t>
            </a:r>
            <a:r>
              <a:rPr lang="zh-CN" altLang="e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：使用输入与输出配对的指令数据对于模型进行微调</a:t>
            </a:r>
            <a:endParaRPr lang="en-US" altLang="zh-CN" dirty="0">
              <a:latin typeface="Microsoft YaHei" panose="020B0503020204020204" pitchFamily="34" charset="-122"/>
              <a:ea typeface="Microsoft YaHei" panose="020B0503020204020204" pitchFamily="34" charset="-122"/>
            </a:endParaRPr>
          </a:p>
          <a:p>
            <a:pPr marL="742950" lvl="1"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人类对齐（</a:t>
            </a:r>
            <a:r>
              <a:rPr lang="en" altLang="zh-CN" dirty="0">
                <a:latin typeface="Microsoft YaHei" panose="020B0503020204020204" pitchFamily="34" charset="-122"/>
                <a:ea typeface="Microsoft YaHei" panose="020B0503020204020204" pitchFamily="34" charset="-122"/>
              </a:rPr>
              <a:t>Human Alignment</a:t>
            </a:r>
            <a:r>
              <a:rPr lang="zh-CN" altLang="e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：将大语言模型与人类的期望、需求以及价值观对齐</a:t>
            </a:r>
          </a:p>
          <a:p>
            <a:pPr marL="742950" lvl="1" indent="-285750">
              <a:buFont typeface="Wingdings" pitchFamily="2" charset="2"/>
              <a:buChar char="ü"/>
            </a:pPr>
            <a:endParaRPr lang="zh-CN" altLang="en-US"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6A3C31ED-FB79-0B25-1E16-C6444A65FFB8}"/>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6" name="图片 5">
            <a:extLst>
              <a:ext uri="{FF2B5EF4-FFF2-40B4-BE49-F238E27FC236}">
                <a16:creationId xmlns:a16="http://schemas.microsoft.com/office/drawing/2014/main" id="{62DB2BE0-6374-5771-6E4C-BA55971A2818}"/>
              </a:ext>
            </a:extLst>
          </p:cNvPr>
          <p:cNvPicPr>
            <a:picLocks noChangeAspect="1"/>
          </p:cNvPicPr>
          <p:nvPr/>
        </p:nvPicPr>
        <p:blipFill>
          <a:blip r:embed="rId3"/>
          <a:stretch>
            <a:fillRect/>
          </a:stretch>
        </p:blipFill>
        <p:spPr>
          <a:xfrm>
            <a:off x="304800" y="3248132"/>
            <a:ext cx="4428067" cy="2341955"/>
          </a:xfrm>
          <a:prstGeom prst="rect">
            <a:avLst/>
          </a:prstGeom>
        </p:spPr>
      </p:pic>
      <p:pic>
        <p:nvPicPr>
          <p:cNvPr id="8" name="图片 7">
            <a:extLst>
              <a:ext uri="{FF2B5EF4-FFF2-40B4-BE49-F238E27FC236}">
                <a16:creationId xmlns:a16="http://schemas.microsoft.com/office/drawing/2014/main" id="{49F0A654-2EFB-F01E-D1CE-B25000C4E8D5}"/>
              </a:ext>
            </a:extLst>
          </p:cNvPr>
          <p:cNvPicPr>
            <a:picLocks noChangeAspect="1"/>
          </p:cNvPicPr>
          <p:nvPr/>
        </p:nvPicPr>
        <p:blipFill>
          <a:blip r:embed="rId4"/>
          <a:stretch>
            <a:fillRect/>
          </a:stretch>
        </p:blipFill>
        <p:spPr>
          <a:xfrm>
            <a:off x="5307500" y="3310031"/>
            <a:ext cx="6647433" cy="2218158"/>
          </a:xfrm>
          <a:prstGeom prst="rect">
            <a:avLst/>
          </a:prstGeom>
        </p:spPr>
      </p:pic>
    </p:spTree>
    <p:extLst>
      <p:ext uri="{BB962C8B-B14F-4D97-AF65-F5344CB8AC3E}">
        <p14:creationId xmlns:p14="http://schemas.microsoft.com/office/powerpoint/2010/main" val="296867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4503-A919-E9AA-29EC-B4FE2034216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F0F2CC-0B0E-12AC-9717-E401FB563569}"/>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扩展定律（</a:t>
            </a:r>
            <a:r>
              <a:rPr lang="en-US" altLang="zh-CN" sz="3400" dirty="0">
                <a:cs typeface="Arial" panose="020B0604020202020204" pitchFamily="34" charset="0"/>
              </a:rPr>
              <a:t>Scaling</a:t>
            </a:r>
            <a:r>
              <a:rPr lang="zh-CN" altLang="en-US" sz="3400" dirty="0">
                <a:cs typeface="Arial" panose="020B0604020202020204" pitchFamily="34" charset="0"/>
              </a:rPr>
              <a:t> </a:t>
            </a:r>
            <a:r>
              <a:rPr lang="en-US" altLang="zh-CN" sz="3400" dirty="0">
                <a:cs typeface="Arial" panose="020B0604020202020204" pitchFamily="34" charset="0"/>
              </a:rPr>
              <a:t>Law</a:t>
            </a:r>
            <a:r>
              <a:rPr lang="zh-CN" altLang="en-US" sz="3400" dirty="0">
                <a:cs typeface="Arial" panose="020B0604020202020204" pitchFamily="34" charset="0"/>
              </a:rPr>
              <a:t>）</a:t>
            </a:r>
          </a:p>
        </p:txBody>
      </p:sp>
      <p:sp>
        <p:nvSpPr>
          <p:cNvPr id="7" name="文本框 6">
            <a:extLst>
              <a:ext uri="{FF2B5EF4-FFF2-40B4-BE49-F238E27FC236}">
                <a16:creationId xmlns:a16="http://schemas.microsoft.com/office/drawing/2014/main" id="{34609A8A-1690-5E74-18F7-9128FD299519}"/>
              </a:ext>
            </a:extLst>
          </p:cNvPr>
          <p:cNvSpPr txBox="1"/>
          <p:nvPr/>
        </p:nvSpPr>
        <p:spPr>
          <a:xfrm>
            <a:off x="482600" y="1380067"/>
            <a:ext cx="10041467" cy="1200329"/>
          </a:xfrm>
          <a:prstGeom prst="rect">
            <a:avLst/>
          </a:prstGeom>
          <a:noFill/>
        </p:spPr>
        <p:txBody>
          <a:bodyPr wrap="square" rtlCol="0">
            <a:spAutoFit/>
          </a:bodyPr>
          <a:lstStyle/>
          <a:p>
            <a:pPr marL="0" lvl="1"/>
            <a:r>
              <a:rPr lang="zh-CN" altLang="en-US" dirty="0">
                <a:latin typeface="Microsoft YaHei" panose="020B0503020204020204" pitchFamily="34" charset="-122"/>
                <a:ea typeface="Microsoft YaHei" panose="020B0503020204020204" pitchFamily="34" charset="-122"/>
              </a:rPr>
              <a:t>通过扩展参数规模、数据规模和计算算力，大语言模型的能力会出现显著提升</a:t>
            </a:r>
            <a:endParaRPr lang="en-US" altLang="zh-CN" dirty="0">
              <a:latin typeface="Microsoft YaHei" panose="020B0503020204020204" pitchFamily="34" charset="-122"/>
              <a:ea typeface="Microsoft YaHei" panose="020B0503020204020204" pitchFamily="34" charset="-122"/>
            </a:endParaRPr>
          </a:p>
          <a:p>
            <a:pPr algn="ctr"/>
            <a:endParaRPr lang="en-US" altLang="zh-CN"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参数规模（𝑁）、数据规模（𝐷） 和计算算力（𝐶）之间的幂律关系</a:t>
            </a:r>
          </a:p>
          <a:p>
            <a:pPr marL="0" lvl="1"/>
            <a:endParaRPr lang="zh-CN" altLang="en-US"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B02A45B-EC4E-9B50-8AA7-45ECD621630E}"/>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10" name="图片 9">
            <a:extLst>
              <a:ext uri="{FF2B5EF4-FFF2-40B4-BE49-F238E27FC236}">
                <a16:creationId xmlns:a16="http://schemas.microsoft.com/office/drawing/2014/main" id="{1E894828-09D3-3F49-8FAF-2F8618C73EF0}"/>
              </a:ext>
            </a:extLst>
          </p:cNvPr>
          <p:cNvPicPr>
            <a:picLocks noChangeAspect="1"/>
          </p:cNvPicPr>
          <p:nvPr/>
        </p:nvPicPr>
        <p:blipFill>
          <a:blip r:embed="rId3"/>
          <a:stretch>
            <a:fillRect/>
          </a:stretch>
        </p:blipFill>
        <p:spPr>
          <a:xfrm>
            <a:off x="2064331" y="2399106"/>
            <a:ext cx="7772400" cy="2418251"/>
          </a:xfrm>
          <a:prstGeom prst="rect">
            <a:avLst/>
          </a:prstGeom>
        </p:spPr>
      </p:pic>
      <p:pic>
        <p:nvPicPr>
          <p:cNvPr id="11" name="图片 10">
            <a:extLst>
              <a:ext uri="{FF2B5EF4-FFF2-40B4-BE49-F238E27FC236}">
                <a16:creationId xmlns:a16="http://schemas.microsoft.com/office/drawing/2014/main" id="{F5157BDD-E03D-53A2-F87D-5EBCACE62257}"/>
              </a:ext>
            </a:extLst>
          </p:cNvPr>
          <p:cNvPicPr>
            <a:picLocks noChangeAspect="1"/>
          </p:cNvPicPr>
          <p:nvPr/>
        </p:nvPicPr>
        <p:blipFill>
          <a:blip r:embed="rId4"/>
          <a:stretch>
            <a:fillRect/>
          </a:stretch>
        </p:blipFill>
        <p:spPr>
          <a:xfrm>
            <a:off x="1436750" y="4636066"/>
            <a:ext cx="4533900" cy="1905000"/>
          </a:xfrm>
          <a:prstGeom prst="rect">
            <a:avLst/>
          </a:prstGeom>
        </p:spPr>
      </p:pic>
      <p:pic>
        <p:nvPicPr>
          <p:cNvPr id="12" name="图片 11">
            <a:extLst>
              <a:ext uri="{FF2B5EF4-FFF2-40B4-BE49-F238E27FC236}">
                <a16:creationId xmlns:a16="http://schemas.microsoft.com/office/drawing/2014/main" id="{2D41E9A4-4475-3E1D-E9E0-E3E57D0F8B41}"/>
              </a:ext>
            </a:extLst>
          </p:cNvPr>
          <p:cNvPicPr>
            <a:picLocks noChangeAspect="1"/>
          </p:cNvPicPr>
          <p:nvPr/>
        </p:nvPicPr>
        <p:blipFill>
          <a:blip r:embed="rId5"/>
          <a:stretch>
            <a:fillRect/>
          </a:stretch>
        </p:blipFill>
        <p:spPr>
          <a:xfrm>
            <a:off x="7062135" y="4636066"/>
            <a:ext cx="3746264" cy="2027199"/>
          </a:xfrm>
          <a:prstGeom prst="rect">
            <a:avLst/>
          </a:prstGeom>
        </p:spPr>
      </p:pic>
    </p:spTree>
    <p:extLst>
      <p:ext uri="{BB962C8B-B14F-4D97-AF65-F5344CB8AC3E}">
        <p14:creationId xmlns:p14="http://schemas.microsoft.com/office/powerpoint/2010/main" val="394250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055EB-4211-CCC4-E41C-7763B6CAA5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DCF250-C5DA-AB54-43BB-D2ED0C64E58F}"/>
              </a:ext>
            </a:extLst>
          </p:cNvPr>
          <p:cNvSpPr>
            <a:spLocks noGrp="1"/>
          </p:cNvSpPr>
          <p:nvPr>
            <p:ph type="title"/>
          </p:nvPr>
        </p:nvSpPr>
        <p:spPr>
          <a:xfrm>
            <a:off x="595967" y="0"/>
            <a:ext cx="10749367" cy="844826"/>
          </a:xfrm>
        </p:spPr>
        <p:txBody>
          <a:bodyPr rtlCol="0">
            <a:normAutofit/>
          </a:bodyPr>
          <a:lstStyle/>
          <a:p>
            <a:pPr rtl="0"/>
            <a:r>
              <a:rPr lang="en-US" altLang="zh-CN" sz="3400" dirty="0">
                <a:cs typeface="Arial" panose="020B0604020202020204" pitchFamily="34" charset="0"/>
              </a:rPr>
              <a:t>GPT</a:t>
            </a:r>
            <a:r>
              <a:rPr lang="zh-CN" altLang="en-US" sz="3400" dirty="0">
                <a:cs typeface="Arial" panose="020B0604020202020204" pitchFamily="34" charset="0"/>
              </a:rPr>
              <a:t>模型的发展</a:t>
            </a:r>
          </a:p>
        </p:txBody>
      </p:sp>
      <p:sp>
        <p:nvSpPr>
          <p:cNvPr id="7" name="文本框 6">
            <a:extLst>
              <a:ext uri="{FF2B5EF4-FFF2-40B4-BE49-F238E27FC236}">
                <a16:creationId xmlns:a16="http://schemas.microsoft.com/office/drawing/2014/main" id="{385A2655-8EB1-4B5F-2DD0-B65C84C449E4}"/>
              </a:ext>
            </a:extLst>
          </p:cNvPr>
          <p:cNvSpPr txBox="1"/>
          <p:nvPr/>
        </p:nvSpPr>
        <p:spPr>
          <a:xfrm>
            <a:off x="397934" y="3739633"/>
            <a:ext cx="10041467" cy="2536400"/>
          </a:xfrm>
          <a:prstGeom prst="rect">
            <a:avLst/>
          </a:prstGeom>
          <a:noFill/>
        </p:spPr>
        <p:txBody>
          <a:bodyPr wrap="square" rtlCol="0">
            <a:spAutoFit/>
          </a:bodyPr>
          <a:lstStyle/>
          <a:p>
            <a:pPr marL="285750" indent="-285750">
              <a:lnSpc>
                <a:spcPct val="150000"/>
              </a:lnSpc>
              <a:buFont typeface="Wingdings" pitchFamily="2" charset="2"/>
              <a:buChar char="ü"/>
            </a:pPr>
            <a:r>
              <a:rPr lang="en" altLang="zh-CN" dirty="0">
                <a:latin typeface="Microsoft YaHei" panose="020B0503020204020204" pitchFamily="34" charset="-122"/>
                <a:ea typeface="Microsoft YaHei" panose="020B0503020204020204" pitchFamily="34" charset="-122"/>
              </a:rPr>
              <a:t>GPT-1</a:t>
            </a:r>
            <a:r>
              <a:rPr lang="zh-CN" altLang="e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1.1</a:t>
            </a:r>
            <a:r>
              <a:rPr lang="zh-CN" altLang="en-US" dirty="0">
                <a:latin typeface="Microsoft YaHei" panose="020B0503020204020204" pitchFamily="34" charset="-122"/>
                <a:ea typeface="Microsoft YaHei" panose="020B0503020204020204" pitchFamily="34" charset="-122"/>
              </a:rPr>
              <a:t>亿参数） </a:t>
            </a:r>
            <a:r>
              <a:rPr lang="en" altLang="zh-CN" dirty="0">
                <a:latin typeface="Microsoft YaHei" panose="020B0503020204020204" pitchFamily="34" charset="-122"/>
                <a:ea typeface="Microsoft YaHei" panose="020B0503020204020204" pitchFamily="34" charset="-122"/>
              </a:rPr>
              <a:t>Decode-only Transformer</a:t>
            </a:r>
            <a:r>
              <a:rPr lang="zh-CN" altLang="en-US" dirty="0">
                <a:latin typeface="Microsoft YaHei" panose="020B0503020204020204" pitchFamily="34" charset="-122"/>
                <a:ea typeface="Microsoft YaHei" panose="020B0503020204020204" pitchFamily="34" charset="-122"/>
              </a:rPr>
              <a:t>架构 ，预训练后针对特定任务微调</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en" altLang="zh-CN" dirty="0">
                <a:latin typeface="Microsoft YaHei" panose="020B0503020204020204" pitchFamily="34" charset="-122"/>
                <a:ea typeface="Microsoft YaHei" panose="020B0503020204020204" pitchFamily="34" charset="-122"/>
              </a:rPr>
              <a:t>GPT-2 </a:t>
            </a:r>
            <a:r>
              <a:rPr lang="zh-CN" altLang="e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15</a:t>
            </a:r>
            <a:r>
              <a:rPr lang="zh-CN" altLang="en-US" dirty="0">
                <a:latin typeface="Microsoft YaHei" panose="020B0503020204020204" pitchFamily="34" charset="-122"/>
                <a:ea typeface="Microsoft YaHei" panose="020B0503020204020204" pitchFamily="34" charset="-122"/>
              </a:rPr>
              <a:t>亿参数） 将任务形式统一为单词预测，预训练与下游任务一致 </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en" altLang="zh-CN" dirty="0">
                <a:latin typeface="Microsoft YaHei" panose="020B0503020204020204" pitchFamily="34" charset="-122"/>
                <a:ea typeface="Microsoft YaHei" panose="020B0503020204020204" pitchFamily="34" charset="-122"/>
              </a:rPr>
              <a:t>GPT-3 </a:t>
            </a:r>
            <a:r>
              <a:rPr lang="zh-CN" altLang="en-US" dirty="0">
                <a:latin typeface="Microsoft YaHei" panose="020B0503020204020204" pitchFamily="34" charset="-122"/>
                <a:ea typeface="Microsoft YaHei" panose="020B0503020204020204" pitchFamily="34" charset="-122"/>
              </a:rPr>
              <a:t>模型规模达到</a:t>
            </a:r>
            <a:r>
              <a:rPr lang="en-US" altLang="zh-CN" dirty="0">
                <a:latin typeface="Microsoft YaHei" panose="020B0503020204020204" pitchFamily="34" charset="-122"/>
                <a:ea typeface="Microsoft YaHei" panose="020B0503020204020204" pitchFamily="34" charset="-122"/>
              </a:rPr>
              <a:t>1750</a:t>
            </a:r>
            <a:r>
              <a:rPr lang="zh-CN" altLang="en-US" dirty="0">
                <a:latin typeface="Microsoft YaHei" panose="020B0503020204020204" pitchFamily="34" charset="-122"/>
                <a:ea typeface="Microsoft YaHei" panose="020B0503020204020204" pitchFamily="34" charset="-122"/>
              </a:rPr>
              <a:t>亿参数，涌现出上下文学习能力</a:t>
            </a:r>
          </a:p>
          <a:p>
            <a:pPr marL="285750" indent="-285750">
              <a:lnSpc>
                <a:spcPct val="150000"/>
              </a:lnSpc>
              <a:buFont typeface="Wingdings" pitchFamily="2" charset="2"/>
              <a:buChar char="ü"/>
            </a:pPr>
            <a:r>
              <a:rPr lang="en" altLang="zh-CN" dirty="0" err="1">
                <a:latin typeface="Microsoft YaHei" panose="020B0503020204020204" pitchFamily="34" charset="-122"/>
                <a:ea typeface="Microsoft YaHei" panose="020B0503020204020204" pitchFamily="34" charset="-122"/>
              </a:rPr>
              <a:t>InstructGPT</a:t>
            </a:r>
            <a:r>
              <a:rPr lang="en"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大语言模型与人类价值观对齐 ，提出</a:t>
            </a:r>
            <a:r>
              <a:rPr lang="en" altLang="zh-CN" dirty="0">
                <a:latin typeface="Microsoft YaHei" panose="020B0503020204020204" pitchFamily="34" charset="-122"/>
                <a:ea typeface="Microsoft YaHei" panose="020B0503020204020204" pitchFamily="34" charset="-122"/>
              </a:rPr>
              <a:t>RLHF</a:t>
            </a:r>
            <a:r>
              <a:rPr lang="zh-CN" altLang="en-US" dirty="0">
                <a:latin typeface="Microsoft YaHei" panose="020B0503020204020204" pitchFamily="34" charset="-122"/>
                <a:ea typeface="Microsoft YaHei" panose="020B0503020204020204" pitchFamily="34" charset="-122"/>
              </a:rPr>
              <a:t>算法</a:t>
            </a:r>
          </a:p>
          <a:p>
            <a:pPr marL="285750" indent="-285750">
              <a:lnSpc>
                <a:spcPct val="150000"/>
              </a:lnSpc>
              <a:buFont typeface="Wingdings" pitchFamily="2" charset="2"/>
              <a:buChar char="ü"/>
            </a:pPr>
            <a:r>
              <a:rPr lang="en" altLang="zh-CN" dirty="0">
                <a:latin typeface="Microsoft YaHei" panose="020B0503020204020204" pitchFamily="34" charset="-122"/>
                <a:ea typeface="Microsoft YaHei" panose="020B0503020204020204" pitchFamily="34" charset="-122"/>
              </a:rPr>
              <a:t>GPT-4 </a:t>
            </a:r>
            <a:r>
              <a:rPr lang="zh-CN" altLang="en-US" dirty="0">
                <a:latin typeface="Microsoft YaHei" panose="020B0503020204020204" pitchFamily="34" charset="-122"/>
                <a:ea typeface="Microsoft YaHei" panose="020B0503020204020204" pitchFamily="34" charset="-122"/>
              </a:rPr>
              <a:t>推理能力显著提升，建立可预测的训练框架，可支持多模态信息的大语言模型</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en" altLang="zh-CN" dirty="0">
                <a:latin typeface="Microsoft YaHei" panose="020B0503020204020204" pitchFamily="34" charset="-122"/>
                <a:ea typeface="Microsoft YaHei" panose="020B0503020204020204" pitchFamily="34" charset="-122"/>
              </a:rPr>
              <a:t>o</a:t>
            </a:r>
            <a:r>
              <a:rPr lang="zh-CN" altLang="en-US" dirty="0">
                <a:latin typeface="Microsoft YaHei" panose="020B0503020204020204" pitchFamily="34" charset="-122"/>
                <a:ea typeface="Microsoft YaHei" panose="020B0503020204020204" pitchFamily="34" charset="-122"/>
              </a:rPr>
              <a:t>系列模型 推理任务上能力大幅提升 ，长思维链推理能力</a:t>
            </a:r>
          </a:p>
        </p:txBody>
      </p:sp>
      <p:sp>
        <p:nvSpPr>
          <p:cNvPr id="3" name="文本框 2">
            <a:extLst>
              <a:ext uri="{FF2B5EF4-FFF2-40B4-BE49-F238E27FC236}">
                <a16:creationId xmlns:a16="http://schemas.microsoft.com/office/drawing/2014/main" id="{451634F5-78F2-BD13-B949-3511CC58648E}"/>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6" name="图片 5">
            <a:extLst>
              <a:ext uri="{FF2B5EF4-FFF2-40B4-BE49-F238E27FC236}">
                <a16:creationId xmlns:a16="http://schemas.microsoft.com/office/drawing/2014/main" id="{8A6CBD1A-6A44-0DB7-945F-AB9B6E69A679}"/>
              </a:ext>
            </a:extLst>
          </p:cNvPr>
          <p:cNvPicPr>
            <a:picLocks noChangeAspect="1"/>
          </p:cNvPicPr>
          <p:nvPr/>
        </p:nvPicPr>
        <p:blipFill>
          <a:blip r:embed="rId3"/>
          <a:stretch>
            <a:fillRect/>
          </a:stretch>
        </p:blipFill>
        <p:spPr>
          <a:xfrm>
            <a:off x="635000" y="1125103"/>
            <a:ext cx="10921999" cy="2334252"/>
          </a:xfrm>
          <a:prstGeom prst="rect">
            <a:avLst/>
          </a:prstGeom>
        </p:spPr>
      </p:pic>
    </p:spTree>
    <p:extLst>
      <p:ext uri="{BB962C8B-B14F-4D97-AF65-F5344CB8AC3E}">
        <p14:creationId xmlns:p14="http://schemas.microsoft.com/office/powerpoint/2010/main" val="346470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AD115-DC5C-7BCB-C690-CF298A3903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4385323-CDE6-4BBA-C935-DEE9CD3A1BFC}"/>
              </a:ext>
            </a:extLst>
          </p:cNvPr>
          <p:cNvSpPr>
            <a:spLocks noGrp="1"/>
          </p:cNvSpPr>
          <p:nvPr>
            <p:ph type="title"/>
          </p:nvPr>
        </p:nvSpPr>
        <p:spPr>
          <a:xfrm>
            <a:off x="595967" y="0"/>
            <a:ext cx="10749367" cy="844826"/>
          </a:xfrm>
        </p:spPr>
        <p:txBody>
          <a:bodyPr rtlCol="0">
            <a:normAutofit/>
          </a:bodyPr>
          <a:lstStyle/>
          <a:p>
            <a:pPr rtl="0"/>
            <a:r>
              <a:rPr lang="en-US" altLang="zh-CN" sz="3400" dirty="0" err="1">
                <a:cs typeface="Arial" panose="020B0604020202020204" pitchFamily="34" charset="0"/>
              </a:rPr>
              <a:t>DeepSeek</a:t>
            </a:r>
            <a:r>
              <a:rPr lang="zh-CN" altLang="en-US" sz="3400" dirty="0">
                <a:cs typeface="Arial" panose="020B0604020202020204" pitchFamily="34" charset="0"/>
              </a:rPr>
              <a:t>模型的发展</a:t>
            </a:r>
          </a:p>
        </p:txBody>
      </p:sp>
      <p:sp>
        <p:nvSpPr>
          <p:cNvPr id="7" name="文本框 6">
            <a:extLst>
              <a:ext uri="{FF2B5EF4-FFF2-40B4-BE49-F238E27FC236}">
                <a16:creationId xmlns:a16="http://schemas.microsoft.com/office/drawing/2014/main" id="{7DEBCF59-43EA-6812-5CFF-9C444D462A06}"/>
              </a:ext>
            </a:extLst>
          </p:cNvPr>
          <p:cNvSpPr txBox="1"/>
          <p:nvPr/>
        </p:nvSpPr>
        <p:spPr>
          <a:xfrm>
            <a:off x="397934" y="3739633"/>
            <a:ext cx="10041467" cy="2585323"/>
          </a:xfrm>
          <a:prstGeom prst="rect">
            <a:avLst/>
          </a:prstGeom>
          <a:noFill/>
        </p:spPr>
        <p:txBody>
          <a:bodyPr wrap="square" rtlCol="0">
            <a:spAutoFit/>
          </a:bodyPr>
          <a:lstStyle/>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语言大模型：</a:t>
            </a:r>
            <a:r>
              <a:rPr lang="en" altLang="zh-CN" dirty="0" err="1">
                <a:latin typeface="Microsoft YaHei" panose="020B0503020204020204" pitchFamily="34" charset="-122"/>
                <a:ea typeface="Microsoft YaHei" panose="020B0503020204020204" pitchFamily="34" charset="-122"/>
              </a:rPr>
              <a:t>DeepSeek</a:t>
            </a:r>
            <a:r>
              <a:rPr lang="en" altLang="zh-CN" dirty="0">
                <a:latin typeface="Microsoft YaHei" panose="020B0503020204020204" pitchFamily="34" charset="-122"/>
                <a:ea typeface="Microsoft YaHei" panose="020B0503020204020204" pitchFamily="34" charset="-122"/>
              </a:rPr>
              <a:t> LLM/V2/V3</a:t>
            </a:r>
            <a:r>
              <a:rPr lang="zh-CN" altLang="e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Coder/Coder-V2</a:t>
            </a:r>
            <a:r>
              <a:rPr lang="zh-CN" altLang="e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Math </a:t>
            </a:r>
          </a:p>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多模态大模型：</a:t>
            </a:r>
            <a:r>
              <a:rPr lang="en" altLang="zh-CN" dirty="0" err="1">
                <a:latin typeface="Microsoft YaHei" panose="020B0503020204020204" pitchFamily="34" charset="-122"/>
                <a:ea typeface="Microsoft YaHei" panose="020B0503020204020204" pitchFamily="34" charset="-122"/>
              </a:rPr>
              <a:t>DeepSeek</a:t>
            </a:r>
            <a:r>
              <a:rPr lang="en" altLang="zh-CN" dirty="0">
                <a:latin typeface="Microsoft YaHei" panose="020B0503020204020204" pitchFamily="34" charset="-122"/>
                <a:ea typeface="Microsoft YaHei" panose="020B0503020204020204" pitchFamily="34" charset="-122"/>
              </a:rPr>
              <a:t>-VL </a:t>
            </a:r>
          </a:p>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推理大模型：</a:t>
            </a:r>
            <a:r>
              <a:rPr lang="en" altLang="zh-CN" dirty="0">
                <a:latin typeface="Microsoft YaHei" panose="020B0503020204020204" pitchFamily="34" charset="-122"/>
                <a:ea typeface="Microsoft YaHei" panose="020B0503020204020204" pitchFamily="34" charset="-122"/>
              </a:rPr>
              <a:t>DeepSeek-R1</a:t>
            </a:r>
          </a:p>
          <a:p>
            <a:pPr marL="285750" indent="-285750">
              <a:buFont typeface="Wingdings" pitchFamily="2" charset="2"/>
              <a:buChar char="ü"/>
            </a:pPr>
            <a:endParaRPr lang="en" altLang="zh-CN" dirty="0">
              <a:latin typeface="Microsoft YaHei" panose="020B0503020204020204" pitchFamily="34" charset="-122"/>
              <a:ea typeface="Microsoft YaHei" panose="020B0503020204020204" pitchFamily="34" charset="-122"/>
            </a:endParaRPr>
          </a:p>
          <a:p>
            <a:r>
              <a:rPr lang="en" altLang="zh-CN" dirty="0">
                <a:latin typeface="Microsoft YaHei" panose="020B0503020204020204" pitchFamily="34" charset="-122"/>
                <a:ea typeface="Microsoft YaHei" panose="020B0503020204020204" pitchFamily="34" charset="-122"/>
              </a:rPr>
              <a:t>DeepSeek-V3 </a:t>
            </a:r>
          </a:p>
          <a:p>
            <a:pPr marL="285750" indent="-285750">
              <a:buFont typeface="Wingdings" pitchFamily="2" charset="2"/>
              <a:buChar char="ü"/>
            </a:pPr>
            <a:r>
              <a:rPr lang="en" altLang="zh-CN" dirty="0">
                <a:latin typeface="Microsoft YaHei" panose="020B0503020204020204" pitchFamily="34" charset="-122"/>
                <a:ea typeface="Microsoft YaHei" panose="020B0503020204020204" pitchFamily="34" charset="-122"/>
              </a:rPr>
              <a:t>671B</a:t>
            </a:r>
            <a:r>
              <a:rPr lang="zh-CN" altLang="en-US" dirty="0">
                <a:latin typeface="Microsoft YaHei" panose="020B0503020204020204" pitchFamily="34" charset="-122"/>
                <a:ea typeface="Microsoft YaHei" panose="020B0503020204020204" pitchFamily="34" charset="-122"/>
              </a:rPr>
              <a:t>参数（</a:t>
            </a:r>
            <a:r>
              <a:rPr lang="en-US" altLang="zh-CN" dirty="0">
                <a:latin typeface="Microsoft YaHei" panose="020B0503020204020204" pitchFamily="34" charset="-122"/>
                <a:ea typeface="Microsoft YaHei" panose="020B0503020204020204" pitchFamily="34" charset="-122"/>
              </a:rPr>
              <a:t>37</a:t>
            </a:r>
            <a:r>
              <a:rPr lang="en"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激活），</a:t>
            </a:r>
            <a:r>
              <a:rPr lang="en-US" altLang="zh-CN" dirty="0">
                <a:latin typeface="Microsoft YaHei" panose="020B0503020204020204" pitchFamily="34" charset="-122"/>
                <a:ea typeface="Microsoft YaHei" panose="020B0503020204020204" pitchFamily="34" charset="-122"/>
              </a:rPr>
              <a:t>14.8</a:t>
            </a:r>
            <a:r>
              <a:rPr lang="en" altLang="zh-CN" dirty="0">
                <a:latin typeface="Microsoft YaHei" panose="020B0503020204020204" pitchFamily="34" charset="-122"/>
                <a:ea typeface="Microsoft YaHei" panose="020B0503020204020204" pitchFamily="34" charset="-122"/>
              </a:rPr>
              <a:t>T</a:t>
            </a:r>
            <a:r>
              <a:rPr lang="zh-CN" altLang="en-US" dirty="0">
                <a:latin typeface="Microsoft YaHei" panose="020B0503020204020204" pitchFamily="34" charset="-122"/>
                <a:ea typeface="Microsoft YaHei" panose="020B0503020204020204" pitchFamily="34" charset="-122"/>
              </a:rPr>
              <a:t>训练数据 </a:t>
            </a:r>
          </a:p>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基于</a:t>
            </a:r>
            <a:r>
              <a:rPr lang="en" altLang="zh-CN" dirty="0">
                <a:latin typeface="Microsoft YaHei" panose="020B0503020204020204" pitchFamily="34" charset="-122"/>
                <a:ea typeface="Microsoft YaHei" panose="020B0503020204020204" pitchFamily="34" charset="-122"/>
              </a:rPr>
              <a:t>V2</a:t>
            </a:r>
            <a:r>
              <a:rPr lang="zh-CN" altLang="en-US" dirty="0">
                <a:latin typeface="Microsoft YaHei" panose="020B0503020204020204" pitchFamily="34" charset="-122"/>
                <a:ea typeface="Microsoft YaHei" panose="020B0503020204020204" pitchFamily="34" charset="-122"/>
              </a:rPr>
              <a:t>的</a:t>
            </a:r>
            <a:r>
              <a:rPr lang="en" altLang="zh-CN" dirty="0" err="1">
                <a:latin typeface="Microsoft YaHei" panose="020B0503020204020204" pitchFamily="34" charset="-122"/>
                <a:ea typeface="Microsoft YaHei" panose="020B0503020204020204" pitchFamily="34" charset="-122"/>
              </a:rPr>
              <a:t>MoE</a:t>
            </a:r>
            <a:r>
              <a:rPr lang="zh-CN" altLang="en-US" dirty="0">
                <a:latin typeface="Microsoft YaHei" panose="020B0503020204020204" pitchFamily="34" charset="-122"/>
                <a:ea typeface="Microsoft YaHei" panose="020B0503020204020204" pitchFamily="34" charset="-122"/>
              </a:rPr>
              <a:t>架构，引入了</a:t>
            </a:r>
            <a:r>
              <a:rPr lang="en" altLang="zh-CN" dirty="0">
                <a:latin typeface="Microsoft YaHei" panose="020B0503020204020204" pitchFamily="34" charset="-122"/>
                <a:ea typeface="Microsoft YaHei" panose="020B0503020204020204" pitchFamily="34" charset="-122"/>
              </a:rPr>
              <a:t>MTP</a:t>
            </a:r>
            <a:r>
              <a:rPr lang="zh-CN" altLang="en-US" dirty="0">
                <a:latin typeface="Microsoft YaHei" panose="020B0503020204020204" pitchFamily="34" charset="-122"/>
                <a:ea typeface="Microsoft YaHei" panose="020B0503020204020204" pitchFamily="34" charset="-122"/>
              </a:rPr>
              <a:t>和新的复杂均衡损失 </a:t>
            </a:r>
          </a:p>
          <a:p>
            <a:pPr marL="285750" indent="-285750">
              <a:buFont typeface="Wingdings" pitchFamily="2" charset="2"/>
              <a:buChar char="ü"/>
            </a:pPr>
            <a:r>
              <a:rPr lang="zh-CN" altLang="en-US" dirty="0">
                <a:latin typeface="Microsoft YaHei" panose="020B0503020204020204" pitchFamily="34" charset="-122"/>
                <a:ea typeface="Microsoft YaHei" panose="020B0503020204020204" pitchFamily="34" charset="-122"/>
              </a:rPr>
              <a:t>对于训练效率进行了极致优化，共使用 </a:t>
            </a:r>
            <a:r>
              <a:rPr lang="en-US" altLang="zh-CN" dirty="0">
                <a:latin typeface="Microsoft YaHei" panose="020B0503020204020204" pitchFamily="34" charset="-122"/>
                <a:ea typeface="Microsoft YaHei" panose="020B0503020204020204" pitchFamily="34" charset="-122"/>
              </a:rPr>
              <a:t>2.788</a:t>
            </a:r>
            <a:r>
              <a:rPr lang="en" altLang="zh-CN" dirty="0">
                <a:latin typeface="Microsoft YaHei" panose="020B0503020204020204" pitchFamily="34" charset="-122"/>
                <a:ea typeface="Microsoft YaHei" panose="020B0503020204020204" pitchFamily="34" charset="-122"/>
              </a:rPr>
              <a:t>M H800 GPU</a:t>
            </a:r>
            <a:r>
              <a:rPr lang="zh-CN" altLang="en-US" dirty="0">
                <a:latin typeface="Microsoft YaHei" panose="020B0503020204020204" pitchFamily="34" charset="-122"/>
                <a:ea typeface="Microsoft YaHei" panose="020B0503020204020204" pitchFamily="34" charset="-122"/>
              </a:rPr>
              <a:t>时</a:t>
            </a:r>
          </a:p>
          <a:p>
            <a:endParaRPr lang="en" altLang="zh-CN"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F45FCA53-2D21-F2B3-7EB4-BD673C177F50}"/>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4" name="图片 3">
            <a:extLst>
              <a:ext uri="{FF2B5EF4-FFF2-40B4-BE49-F238E27FC236}">
                <a16:creationId xmlns:a16="http://schemas.microsoft.com/office/drawing/2014/main" id="{95A34912-60CA-02C7-9617-E7ED8F2C3A50}"/>
              </a:ext>
            </a:extLst>
          </p:cNvPr>
          <p:cNvPicPr>
            <a:picLocks noChangeAspect="1"/>
          </p:cNvPicPr>
          <p:nvPr/>
        </p:nvPicPr>
        <p:blipFill>
          <a:blip r:embed="rId3"/>
          <a:stretch>
            <a:fillRect/>
          </a:stretch>
        </p:blipFill>
        <p:spPr>
          <a:xfrm>
            <a:off x="595967" y="1251418"/>
            <a:ext cx="10918700" cy="2081622"/>
          </a:xfrm>
          <a:prstGeom prst="rect">
            <a:avLst/>
          </a:prstGeom>
        </p:spPr>
      </p:pic>
    </p:spTree>
    <p:extLst>
      <p:ext uri="{BB962C8B-B14F-4D97-AF65-F5344CB8AC3E}">
        <p14:creationId xmlns:p14="http://schemas.microsoft.com/office/powerpoint/2010/main" val="1119047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zh-CN" altLang="en-US" sz="3400" dirty="0">
                <a:cs typeface="Arial" panose="020B0604020202020204" pitchFamily="34" charset="0"/>
              </a:rPr>
              <a:t>课程主要内容</a:t>
            </a:r>
          </a:p>
        </p:txBody>
      </p:sp>
      <p:sp>
        <p:nvSpPr>
          <p:cNvPr id="3" name="内容占位符 2"/>
          <p:cNvSpPr>
            <a:spLocks noGrp="1"/>
          </p:cNvSpPr>
          <p:nvPr>
            <p:ph idx="1"/>
          </p:nvPr>
        </p:nvSpPr>
        <p:spPr>
          <a:xfrm>
            <a:off x="437270" y="1218772"/>
            <a:ext cx="11317459" cy="4871657"/>
          </a:xfrm>
        </p:spPr>
        <p:txBody>
          <a:bodyPr vert="horz" lIns="91440" tIns="45720" rIns="91440" bIns="45720" rtlCol="0">
            <a:noAutofit/>
          </a:bodyPr>
          <a:lstStyle/>
          <a:p>
            <a:pPr marL="285750" indent="-285750">
              <a:spcBef>
                <a:spcPts val="0"/>
              </a:spcBef>
              <a:spcAft>
                <a:spcPts val="0"/>
              </a:spcAft>
              <a:buFont typeface="Arial" panose="020B0604020202020204" pitchFamily="34" charset="0"/>
              <a:buChar char="•"/>
            </a:pPr>
            <a:r>
              <a:rPr lang="en-US" altLang="zh-CN" sz="2400" dirty="0">
                <a:solidFill>
                  <a:schemeClr val="tx1"/>
                </a:solidFill>
                <a:latin typeface="Microsoft YaHei" panose="020B0503020204020204" pitchFamily="34" charset="-122"/>
                <a:ea typeface="Microsoft YaHei" panose="020B0503020204020204" pitchFamily="34" charset="-122"/>
              </a:rPr>
              <a:t>BERT</a:t>
            </a:r>
            <a:r>
              <a:rPr lang="zh-CN" altLang="en-US" sz="2400" dirty="0">
                <a:solidFill>
                  <a:schemeClr val="tx1"/>
                </a:solidFill>
                <a:latin typeface="Microsoft YaHei" panose="020B0503020204020204" pitchFamily="34" charset="-122"/>
                <a:ea typeface="Microsoft YaHei" panose="020B0503020204020204" pitchFamily="34" charset="-122"/>
              </a:rPr>
              <a:t>什么时候还会用到？如何选择和对比模型？</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971550" lvl="1" indent="-285750">
              <a:spcBef>
                <a:spcPts val="0"/>
              </a:spcBef>
              <a:spcAft>
                <a:spcPts val="0"/>
              </a:spcAft>
            </a:pPr>
            <a:r>
              <a:rPr lang="en-US" altLang="zh-CN" sz="1800" dirty="0">
                <a:solidFill>
                  <a:schemeClr val="tx1"/>
                </a:solidFill>
                <a:latin typeface="Microsoft YaHei" panose="020B0503020204020204" pitchFamily="34" charset="-122"/>
                <a:ea typeface="Microsoft YaHei" panose="020B0503020204020204" pitchFamily="34" charset="-122"/>
              </a:rPr>
              <a:t>MTEB</a:t>
            </a:r>
            <a:r>
              <a:rPr lang="zh-CN" altLang="en-US" sz="1800" dirty="0">
                <a:solidFill>
                  <a:schemeClr val="tx1"/>
                </a:solidFill>
                <a:latin typeface="Microsoft YaHei" panose="020B0503020204020204" pitchFamily="34" charset="-122"/>
                <a:ea typeface="Microsoft YaHei" panose="020B0503020204020204" pitchFamily="34" charset="-122"/>
              </a:rPr>
              <a:t>文本编码模型</a:t>
            </a:r>
            <a:endParaRPr lang="en-US" altLang="zh-CN" sz="1800" dirty="0">
              <a:solidFill>
                <a:schemeClr val="tx1"/>
              </a:solidFill>
              <a:latin typeface="Microsoft YaHei" panose="020B0503020204020204" pitchFamily="34" charset="-122"/>
              <a:ea typeface="Microsoft YaHei" panose="020B0503020204020204" pitchFamily="34" charset="-122"/>
            </a:endParaRPr>
          </a:p>
          <a:p>
            <a:pPr marL="971550" lvl="1" indent="-285750">
              <a:spcBef>
                <a:spcPts val="0"/>
              </a:spcBef>
              <a:spcAft>
                <a:spcPts val="0"/>
              </a:spcAft>
            </a:pPr>
            <a:r>
              <a:rPr lang="en-US" altLang="zh-CN" sz="1800" dirty="0">
                <a:solidFill>
                  <a:schemeClr val="tx1"/>
                </a:solidFill>
                <a:effectLst/>
                <a:latin typeface="Microsoft YaHei" panose="020B0503020204020204" pitchFamily="34" charset="-122"/>
                <a:ea typeface="Microsoft YaHei" panose="020B0503020204020204" pitchFamily="34" charset="-122"/>
              </a:rPr>
              <a:t>Cross</a:t>
            </a:r>
            <a:r>
              <a:rPr lang="zh-CN" altLang="en-US" sz="1800" dirty="0">
                <a:solidFill>
                  <a:schemeClr val="tx1"/>
                </a:solidFill>
                <a:effectLst/>
                <a:latin typeface="Microsoft YaHei" panose="020B0503020204020204" pitchFamily="34" charset="-122"/>
                <a:ea typeface="Microsoft YaHei" panose="020B0503020204020204" pitchFamily="34" charset="-122"/>
              </a:rPr>
              <a:t> </a:t>
            </a:r>
            <a:r>
              <a:rPr lang="en-US" altLang="zh-CN" sz="1800" dirty="0">
                <a:solidFill>
                  <a:schemeClr val="tx1"/>
                </a:solidFill>
                <a:effectLst/>
                <a:latin typeface="Microsoft YaHei" panose="020B0503020204020204" pitchFamily="34" charset="-122"/>
                <a:ea typeface="Microsoft YaHei" panose="020B0503020204020204" pitchFamily="34" charset="-122"/>
              </a:rPr>
              <a:t>Encoder</a:t>
            </a:r>
            <a:r>
              <a:rPr lang="zh-CN" altLang="en-US" sz="1800" dirty="0">
                <a:solidFill>
                  <a:schemeClr val="tx1"/>
                </a:solidFill>
                <a:effectLst/>
                <a:latin typeface="Microsoft YaHei" panose="020B0503020204020204" pitchFamily="34" charset="-122"/>
                <a:ea typeface="Microsoft YaHei" panose="020B0503020204020204" pitchFamily="34" charset="-122"/>
              </a:rPr>
              <a:t> 文本分类模型</a:t>
            </a:r>
            <a:endParaRPr lang="en-US" altLang="zh-CN" sz="1800" dirty="0">
              <a:solidFill>
                <a:schemeClr val="tx1"/>
              </a:solidFill>
              <a:effectLst/>
              <a:latin typeface="Microsoft YaHei" panose="020B0503020204020204" pitchFamily="34" charset="-122"/>
              <a:ea typeface="Microsoft YaHei" panose="020B0503020204020204" pitchFamily="34" charset="-122"/>
            </a:endParaRPr>
          </a:p>
          <a:p>
            <a:pPr marL="971550" lvl="1" indent="-285750">
              <a:spcBef>
                <a:spcPts val="0"/>
              </a:spcBef>
              <a:spcAft>
                <a:spcPts val="0"/>
              </a:spcAft>
            </a:pPr>
            <a:endParaRPr lang="en-US" altLang="zh-CN" sz="1800" dirty="0">
              <a:solidFill>
                <a:schemeClr val="tx1"/>
              </a:solidFill>
              <a:effectLst/>
              <a:latin typeface="Microsoft YaHei" panose="020B0503020204020204" pitchFamily="34" charset="-122"/>
              <a:ea typeface="Microsoft YaHei" panose="020B0503020204020204" pitchFamily="34" charset="-122"/>
            </a:endParaRPr>
          </a:p>
          <a:p>
            <a:pPr marL="285750" indent="-285750">
              <a:spcBef>
                <a:spcPts val="0"/>
              </a:spcBef>
              <a:spcAft>
                <a:spcPts val="0"/>
              </a:spcAft>
              <a:buFont typeface="Arial" panose="020B0604020202020204" pitchFamily="34" charset="0"/>
              <a:buChar char="•"/>
            </a:pPr>
            <a:r>
              <a:rPr lang="zh-CN" altLang="en-US" sz="2400" dirty="0">
                <a:solidFill>
                  <a:schemeClr val="tx1"/>
                </a:solidFill>
                <a:latin typeface="Microsoft YaHei" panose="020B0503020204020204" pitchFamily="34" charset="-122"/>
                <a:ea typeface="Microsoft YaHei" panose="020B0503020204020204" pitchFamily="34" charset="-122"/>
              </a:rPr>
              <a:t>大模型原理、发展和基础知识点</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971550" lvl="1" indent="-285750">
              <a:spcBef>
                <a:spcPts val="0"/>
              </a:spcBef>
              <a:spcAft>
                <a:spcPts val="0"/>
              </a:spcAft>
            </a:pPr>
            <a:r>
              <a:rPr lang="en-US" altLang="zh-CN" sz="2000" dirty="0">
                <a:solidFill>
                  <a:schemeClr val="tx1"/>
                </a:solidFill>
                <a:latin typeface="Microsoft YaHei" panose="020B0503020204020204" pitchFamily="34" charset="-122"/>
                <a:ea typeface="Microsoft YaHei" panose="020B0503020204020204" pitchFamily="34" charset="-122"/>
              </a:rPr>
              <a:t>GPT</a:t>
            </a:r>
            <a:r>
              <a:rPr lang="zh-CN" altLang="en-US" sz="2000" dirty="0">
                <a:solidFill>
                  <a:schemeClr val="tx1"/>
                </a:solidFill>
                <a:latin typeface="Microsoft YaHei" panose="020B0503020204020204" pitchFamily="34" charset="-122"/>
                <a:ea typeface="Microsoft YaHei" panose="020B0503020204020204" pitchFamily="34" charset="-122"/>
              </a:rPr>
              <a:t>如何逐步发展为</a:t>
            </a:r>
            <a:r>
              <a:rPr lang="en-US" altLang="zh-CN" sz="2000" dirty="0">
                <a:solidFill>
                  <a:schemeClr val="tx1"/>
                </a:solidFill>
                <a:latin typeface="Microsoft YaHei" panose="020B0503020204020204" pitchFamily="34" charset="-122"/>
                <a:ea typeface="Microsoft YaHei" panose="020B0503020204020204" pitchFamily="34" charset="-122"/>
              </a:rPr>
              <a:t>ChatGPT</a:t>
            </a:r>
          </a:p>
          <a:p>
            <a:pPr marL="971550" lvl="1" indent="-285750">
              <a:spcBef>
                <a:spcPts val="0"/>
              </a:spcBef>
              <a:spcAft>
                <a:spcPts val="0"/>
              </a:spcAft>
            </a:pPr>
            <a:r>
              <a:rPr lang="zh-CN" altLang="en-US" sz="2000" dirty="0">
                <a:solidFill>
                  <a:schemeClr val="tx1"/>
                </a:solidFill>
                <a:latin typeface="Microsoft YaHei" panose="020B0503020204020204" pitchFamily="34" charset="-122"/>
                <a:ea typeface="Microsoft YaHei" panose="020B0503020204020204" pitchFamily="34" charset="-122"/>
              </a:rPr>
              <a:t>大模型底层组成结构</a:t>
            </a:r>
            <a:endParaRPr lang="en-US" altLang="zh-CN" sz="2000" dirty="0">
              <a:solidFill>
                <a:schemeClr val="tx1"/>
              </a:solidFill>
              <a:latin typeface="Microsoft YaHei" panose="020B0503020204020204" pitchFamily="34" charset="-122"/>
              <a:ea typeface="Microsoft YaHei" panose="020B0503020204020204" pitchFamily="34" charset="-122"/>
            </a:endParaRPr>
          </a:p>
          <a:p>
            <a:pPr marL="971550" lvl="1" indent="-285750">
              <a:spcBef>
                <a:spcPts val="0"/>
              </a:spcBef>
              <a:spcAft>
                <a:spcPts val="0"/>
              </a:spcAft>
            </a:pPr>
            <a:endParaRPr lang="en" altLang="zh-CN" sz="1800" dirty="0">
              <a:solidFill>
                <a:schemeClr val="tx1"/>
              </a:solidFill>
            </a:endParaRPr>
          </a:p>
          <a:p>
            <a:pPr marL="285750" indent="-285750">
              <a:spcBef>
                <a:spcPts val="0"/>
              </a:spcBef>
              <a:spcAft>
                <a:spcPts val="0"/>
              </a:spcAft>
              <a:buFont typeface="Arial" panose="020B0604020202020204" pitchFamily="34" charset="0"/>
              <a:buChar char="•"/>
            </a:pPr>
            <a:r>
              <a:rPr lang="zh-CN" altLang="en-US" sz="2400" dirty="0">
                <a:solidFill>
                  <a:schemeClr val="tx1"/>
                </a:solidFill>
                <a:latin typeface="Microsoft YaHei" panose="020B0503020204020204" pitchFamily="34" charset="-122"/>
                <a:ea typeface="Microsoft YaHei" panose="020B0503020204020204" pitchFamily="34" charset="-122"/>
              </a:rPr>
              <a:t>大模型</a:t>
            </a:r>
            <a:r>
              <a:rPr lang="en-US" altLang="zh-CN" sz="2400" dirty="0">
                <a:solidFill>
                  <a:schemeClr val="tx1"/>
                </a:solidFill>
                <a:latin typeface="Microsoft YaHei" panose="020B0503020204020204" pitchFamily="34" charset="-122"/>
                <a:ea typeface="Microsoft YaHei" panose="020B0503020204020204" pitchFamily="34" charset="-122"/>
              </a:rPr>
              <a:t>API</a:t>
            </a:r>
            <a:r>
              <a:rPr lang="zh-CN" altLang="en-US" sz="2400" dirty="0">
                <a:solidFill>
                  <a:schemeClr val="tx1"/>
                </a:solidFill>
                <a:latin typeface="Microsoft YaHei" panose="020B0503020204020204" pitchFamily="34" charset="-122"/>
                <a:ea typeface="Microsoft YaHei" panose="020B0503020204020204" pitchFamily="34" charset="-122"/>
              </a:rPr>
              <a:t>调用和本地使用</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971550" lvl="1" indent="-285750">
              <a:spcBef>
                <a:spcPts val="0"/>
              </a:spcBef>
              <a:spcAft>
                <a:spcPts val="0"/>
              </a:spcAft>
            </a:pPr>
            <a:r>
              <a:rPr lang="zh-CN" altLang="en-US" sz="2000" dirty="0">
                <a:solidFill>
                  <a:schemeClr val="tx1"/>
                </a:solidFill>
                <a:latin typeface="Microsoft YaHei" panose="020B0503020204020204" pitchFamily="34" charset="-122"/>
                <a:ea typeface="Microsoft YaHei" panose="020B0503020204020204" pitchFamily="34" charset="-122"/>
              </a:rPr>
              <a:t>大模型进阶使用方法</a:t>
            </a:r>
            <a:endParaRPr lang="en-US" altLang="zh-CN" sz="2000" dirty="0">
              <a:solidFill>
                <a:schemeClr val="tx1"/>
              </a:solidFill>
              <a:latin typeface="Microsoft YaHei" panose="020B0503020204020204" pitchFamily="34" charset="-122"/>
              <a:ea typeface="Microsoft YaHei" panose="020B0503020204020204" pitchFamily="34" charset="-122"/>
            </a:endParaRPr>
          </a:p>
          <a:p>
            <a:pPr marL="971550" lvl="1" indent="-285750">
              <a:spcBef>
                <a:spcPts val="0"/>
              </a:spcBef>
              <a:spcAft>
                <a:spcPts val="0"/>
              </a:spcAft>
            </a:pPr>
            <a:r>
              <a:rPr lang="zh-CN" altLang="en-US" sz="2000" dirty="0">
                <a:solidFill>
                  <a:schemeClr val="tx1"/>
                </a:solidFill>
                <a:latin typeface="Microsoft YaHei" panose="020B0503020204020204" pitchFamily="34" charset="-122"/>
                <a:ea typeface="Microsoft YaHei" panose="020B0503020204020204" pitchFamily="34" charset="-122"/>
              </a:rPr>
              <a:t>大模型本地部署方法</a:t>
            </a:r>
            <a:endParaRPr lang="en-US" altLang="zh-CN" sz="2000" dirty="0">
              <a:solidFill>
                <a:schemeClr val="tx1"/>
              </a:solidFill>
              <a:latin typeface="Microsoft YaHei" panose="020B0503020204020204" pitchFamily="34" charset="-122"/>
              <a:ea typeface="Microsoft YaHei" panose="020B0503020204020204" pitchFamily="34" charset="-122"/>
            </a:endParaRPr>
          </a:p>
          <a:p>
            <a:pPr marL="971550" lvl="1" indent="-285750">
              <a:spcBef>
                <a:spcPts val="0"/>
              </a:spcBef>
              <a:spcAft>
                <a:spcPts val="0"/>
              </a:spcAft>
            </a:pPr>
            <a:endParaRPr lang="en" altLang="zh-CN" sz="1800" dirty="0">
              <a:solidFill>
                <a:schemeClr val="tx1"/>
              </a:solidFill>
            </a:endParaRPr>
          </a:p>
        </p:txBody>
      </p:sp>
    </p:spTree>
    <p:extLst>
      <p:ext uri="{BB962C8B-B14F-4D97-AF65-F5344CB8AC3E}">
        <p14:creationId xmlns:p14="http://schemas.microsoft.com/office/powerpoint/2010/main" val="2819672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D0FD4-2FB0-FA51-D8B4-F9DE2952F5D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B3F71A6-95EA-938A-CD75-5E2F7C898EEA}"/>
              </a:ext>
            </a:extLst>
          </p:cNvPr>
          <p:cNvSpPr>
            <a:spLocks noGrp="1"/>
          </p:cNvSpPr>
          <p:nvPr>
            <p:ph type="title"/>
          </p:nvPr>
        </p:nvSpPr>
        <p:spPr>
          <a:xfrm>
            <a:off x="595967" y="0"/>
            <a:ext cx="10749367" cy="844826"/>
          </a:xfrm>
        </p:spPr>
        <p:txBody>
          <a:bodyPr rtlCol="0">
            <a:normAutofit/>
          </a:bodyPr>
          <a:lstStyle/>
          <a:p>
            <a:r>
              <a:rPr lang="en-US" altLang="zh-CN" sz="3400" dirty="0" err="1">
                <a:cs typeface="Arial" panose="020B0604020202020204" pitchFamily="34" charset="0"/>
              </a:rPr>
              <a:t>LLaMA</a:t>
            </a:r>
            <a:r>
              <a:rPr lang="zh-CN" altLang="en-US" sz="3400" dirty="0">
                <a:cs typeface="Arial" panose="020B0604020202020204" pitchFamily="34" charset="0"/>
              </a:rPr>
              <a:t>模型的发展</a:t>
            </a:r>
          </a:p>
        </p:txBody>
      </p:sp>
      <p:sp>
        <p:nvSpPr>
          <p:cNvPr id="3" name="文本框 2">
            <a:extLst>
              <a:ext uri="{FF2B5EF4-FFF2-40B4-BE49-F238E27FC236}">
                <a16:creationId xmlns:a16="http://schemas.microsoft.com/office/drawing/2014/main" id="{256446B8-6486-D7FD-6D67-BE4B987012A2}"/>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5" name="Picture 2">
            <a:extLst>
              <a:ext uri="{FF2B5EF4-FFF2-40B4-BE49-F238E27FC236}">
                <a16:creationId xmlns:a16="http://schemas.microsoft.com/office/drawing/2014/main" id="{1F01E0A2-933A-9ACF-488F-8219C0C3E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749" y="1031287"/>
            <a:ext cx="9476501" cy="582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92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zh-CN" altLang="en-US" sz="3400" dirty="0">
                <a:cs typeface="Arial" panose="020B0604020202020204" pitchFamily="34" charset="0"/>
              </a:rPr>
              <a:t>大模型基座：</a:t>
            </a:r>
            <a:r>
              <a:rPr lang="en-US" altLang="zh-CN" sz="3400" dirty="0" err="1">
                <a:cs typeface="Arial" panose="020B0604020202020204" pitchFamily="34" charset="0"/>
              </a:rPr>
              <a:t>LLaMA</a:t>
            </a:r>
            <a:endParaRPr lang="zh-CN" altLang="en-US" sz="3400" dirty="0">
              <a:cs typeface="Arial" panose="020B0604020202020204" pitchFamily="34" charset="0"/>
            </a:endParaRPr>
          </a:p>
        </p:txBody>
      </p:sp>
      <p:sp>
        <p:nvSpPr>
          <p:cNvPr id="5" name="文本框 4">
            <a:extLst>
              <a:ext uri="{FF2B5EF4-FFF2-40B4-BE49-F238E27FC236}">
                <a16:creationId xmlns:a16="http://schemas.microsoft.com/office/drawing/2014/main" id="{ABD55257-C668-BA43-8EA6-B19E3C699D5F}"/>
              </a:ext>
            </a:extLst>
          </p:cNvPr>
          <p:cNvSpPr txBox="1"/>
          <p:nvPr/>
        </p:nvSpPr>
        <p:spPr>
          <a:xfrm>
            <a:off x="532638" y="1441395"/>
            <a:ext cx="10943082" cy="4355038"/>
          </a:xfrm>
          <a:prstGeom prst="rect">
            <a:avLst/>
          </a:prstGeom>
          <a:noFill/>
        </p:spPr>
        <p:txBody>
          <a:bodyPr wrap="square">
            <a:spAutoFit/>
          </a:bodyPr>
          <a:lstStyle/>
          <a:p>
            <a:pPr algn="just" latinLnBrk="0">
              <a:spcBef>
                <a:spcPts val="600"/>
              </a:spcBef>
            </a:pPr>
            <a:r>
              <a:rPr lang="en" altLang="zh-CN" b="0" i="0" dirty="0" err="1">
                <a:effectLst/>
                <a:latin typeface="Microsoft YaHei" panose="020B0503020204020204" pitchFamily="34" charset="-122"/>
                <a:ea typeface="Microsoft YaHei" panose="020B0503020204020204" pitchFamily="34" charset="-122"/>
              </a:rPr>
              <a:t>LLaMA</a:t>
            </a:r>
            <a:r>
              <a:rPr lang="zh-CN" altLang="en-US" b="0" i="0" dirty="0">
                <a:effectLst/>
                <a:latin typeface="Microsoft YaHei" panose="020B0503020204020204" pitchFamily="34" charset="-122"/>
                <a:ea typeface="Microsoft YaHei" panose="020B0503020204020204" pitchFamily="34" charset="-122"/>
              </a:rPr>
              <a:t>是</a:t>
            </a:r>
            <a:r>
              <a:rPr lang="en" altLang="zh-CN" b="0" i="0" dirty="0">
                <a:effectLst/>
                <a:latin typeface="Microsoft YaHei" panose="020B0503020204020204" pitchFamily="34" charset="-122"/>
                <a:ea typeface="Microsoft YaHei" panose="020B0503020204020204" pitchFamily="34" charset="-122"/>
              </a:rPr>
              <a:t>Meta</a:t>
            </a:r>
            <a:r>
              <a:rPr lang="zh-CN" altLang="en-US" b="0" i="0" dirty="0">
                <a:effectLst/>
                <a:latin typeface="Microsoft YaHei" panose="020B0503020204020204" pitchFamily="34" charset="-122"/>
                <a:ea typeface="Microsoft YaHei" panose="020B0503020204020204" pitchFamily="34" charset="-122"/>
              </a:rPr>
              <a:t>于</a:t>
            </a:r>
            <a:r>
              <a:rPr lang="en-US" altLang="zh-CN" b="0" i="0" dirty="0">
                <a:effectLst/>
                <a:latin typeface="Microsoft YaHei" panose="020B0503020204020204" pitchFamily="34" charset="-122"/>
                <a:ea typeface="Microsoft YaHei" panose="020B0503020204020204" pitchFamily="34" charset="-122"/>
              </a:rPr>
              <a:t>2023</a:t>
            </a:r>
            <a:r>
              <a:rPr lang="zh-CN" altLang="en-US" b="0" i="0" dirty="0">
                <a:effectLst/>
                <a:latin typeface="Microsoft YaHei" panose="020B0503020204020204" pitchFamily="34" charset="-122"/>
                <a:ea typeface="Microsoft YaHei" panose="020B0503020204020204" pitchFamily="34" charset="-122"/>
              </a:rPr>
              <a:t>年</a:t>
            </a:r>
            <a:r>
              <a:rPr lang="en-US" altLang="zh-CN" b="0" i="0" dirty="0">
                <a:effectLst/>
                <a:latin typeface="Microsoft YaHei" panose="020B0503020204020204" pitchFamily="34" charset="-122"/>
                <a:ea typeface="Microsoft YaHei" panose="020B0503020204020204" pitchFamily="34" charset="-122"/>
              </a:rPr>
              <a:t>2</a:t>
            </a:r>
            <a:r>
              <a:rPr lang="zh-CN" altLang="en-US" b="0" i="0" dirty="0">
                <a:effectLst/>
                <a:latin typeface="Microsoft YaHei" panose="020B0503020204020204" pitchFamily="34" charset="-122"/>
                <a:ea typeface="Microsoft YaHei" panose="020B0503020204020204" pitchFamily="34" charset="-122"/>
              </a:rPr>
              <a:t>月发布的模型集合，包含</a:t>
            </a:r>
            <a:r>
              <a:rPr lang="en-US" altLang="zh-CN" b="0" i="0" dirty="0">
                <a:effectLst/>
                <a:latin typeface="Microsoft YaHei" panose="020B0503020204020204" pitchFamily="34" charset="-122"/>
                <a:ea typeface="Microsoft YaHei" panose="020B0503020204020204" pitchFamily="34" charset="-122"/>
              </a:rPr>
              <a:t>7 </a:t>
            </a:r>
            <a:r>
              <a:rPr lang="en" altLang="zh-CN" b="0" i="0" dirty="0">
                <a:effectLst/>
                <a:latin typeface="Microsoft YaHei" panose="020B0503020204020204" pitchFamily="34" charset="-122"/>
                <a:ea typeface="Microsoft YaHei" panose="020B0503020204020204" pitchFamily="34" charset="-122"/>
              </a:rPr>
              <a:t>B</a:t>
            </a:r>
            <a:r>
              <a:rPr lang="zh-CN" altLang="en" b="0" i="0" dirty="0">
                <a:effectLst/>
                <a:latin typeface="Microsoft YaHei" panose="020B0503020204020204" pitchFamily="34" charset="-122"/>
                <a:ea typeface="Microsoft YaHei" panose="020B0503020204020204" pitchFamily="34" charset="-122"/>
              </a:rPr>
              <a:t>、</a:t>
            </a:r>
            <a:r>
              <a:rPr lang="en" altLang="zh-CN" b="0" i="0" dirty="0">
                <a:effectLst/>
                <a:latin typeface="Microsoft YaHei" panose="020B0503020204020204" pitchFamily="34" charset="-122"/>
                <a:ea typeface="Microsoft YaHei" panose="020B0503020204020204" pitchFamily="34" charset="-122"/>
              </a:rPr>
              <a:t>13 B</a:t>
            </a:r>
            <a:r>
              <a:rPr lang="zh-CN" altLang="en" b="0" i="0" dirty="0">
                <a:effectLst/>
                <a:latin typeface="Microsoft YaHei" panose="020B0503020204020204" pitchFamily="34" charset="-122"/>
                <a:ea typeface="Microsoft YaHei" panose="020B0503020204020204" pitchFamily="34" charset="-122"/>
              </a:rPr>
              <a:t>、</a:t>
            </a:r>
            <a:r>
              <a:rPr lang="en" altLang="zh-CN" b="0" i="0" dirty="0">
                <a:effectLst/>
                <a:latin typeface="Microsoft YaHei" panose="020B0503020204020204" pitchFamily="34" charset="-122"/>
                <a:ea typeface="Microsoft YaHei" panose="020B0503020204020204" pitchFamily="34" charset="-122"/>
              </a:rPr>
              <a:t>33 B</a:t>
            </a:r>
            <a:r>
              <a:rPr lang="zh-CN" altLang="en-US" b="0" i="0" dirty="0">
                <a:effectLst/>
                <a:latin typeface="Microsoft YaHei" panose="020B0503020204020204" pitchFamily="34" charset="-122"/>
                <a:ea typeface="Microsoft YaHei" panose="020B0503020204020204" pitchFamily="34" charset="-122"/>
              </a:rPr>
              <a:t>和</a:t>
            </a:r>
            <a:r>
              <a:rPr lang="en-US" altLang="zh-CN" b="0" i="0" dirty="0">
                <a:effectLst/>
                <a:latin typeface="Microsoft YaHei" panose="020B0503020204020204" pitchFamily="34" charset="-122"/>
                <a:ea typeface="Microsoft YaHei" panose="020B0503020204020204" pitchFamily="34" charset="-122"/>
              </a:rPr>
              <a:t>65 </a:t>
            </a:r>
            <a:r>
              <a:rPr lang="en" altLang="zh-CN" b="0" i="0" dirty="0">
                <a:effectLst/>
                <a:latin typeface="Microsoft YaHei" panose="020B0503020204020204" pitchFamily="34" charset="-122"/>
                <a:ea typeface="Microsoft YaHei" panose="020B0503020204020204" pitchFamily="34" charset="-122"/>
              </a:rPr>
              <a:t>B</a:t>
            </a:r>
            <a:r>
              <a:rPr lang="zh-CN" altLang="en-US" b="0" i="0" dirty="0">
                <a:effectLst/>
                <a:latin typeface="Microsoft YaHei" panose="020B0503020204020204" pitchFamily="34" charset="-122"/>
                <a:ea typeface="Microsoft YaHei" panose="020B0503020204020204" pitchFamily="34" charset="-122"/>
              </a:rPr>
              <a:t>共</a:t>
            </a:r>
            <a:r>
              <a:rPr lang="en-US" altLang="zh-CN" b="0" i="0" dirty="0">
                <a:effectLst/>
                <a:latin typeface="Microsoft YaHei" panose="020B0503020204020204" pitchFamily="34" charset="-122"/>
                <a:ea typeface="Microsoft YaHei" panose="020B0503020204020204" pitchFamily="34" charset="-122"/>
              </a:rPr>
              <a:t>4</a:t>
            </a:r>
            <a:r>
              <a:rPr lang="zh-CN" altLang="en-US" b="0" i="0" dirty="0">
                <a:effectLst/>
                <a:latin typeface="Microsoft YaHei" panose="020B0503020204020204" pitchFamily="34" charset="-122"/>
                <a:ea typeface="Microsoft YaHei" panose="020B0503020204020204" pitchFamily="34" charset="-122"/>
              </a:rPr>
              <a:t>个版本。其中</a:t>
            </a:r>
            <a:r>
              <a:rPr lang="en" altLang="zh-CN" b="0" i="0" dirty="0">
                <a:effectLst/>
                <a:latin typeface="Microsoft YaHei" panose="020B0503020204020204" pitchFamily="34" charset="-122"/>
                <a:ea typeface="Microsoft YaHei" panose="020B0503020204020204" pitchFamily="34" charset="-122"/>
              </a:rPr>
              <a:t>LLaMA-13 B</a:t>
            </a:r>
            <a:r>
              <a:rPr lang="zh-CN" altLang="en-US" b="0" i="0" dirty="0">
                <a:effectLst/>
                <a:latin typeface="Microsoft YaHei" panose="020B0503020204020204" pitchFamily="34" charset="-122"/>
                <a:ea typeface="Microsoft YaHei" panose="020B0503020204020204" pitchFamily="34" charset="-122"/>
              </a:rPr>
              <a:t>在多数数据集上的表现超越了</a:t>
            </a:r>
            <a:r>
              <a:rPr lang="en" altLang="zh-CN" b="0" i="0" dirty="0">
                <a:effectLst/>
                <a:latin typeface="Microsoft YaHei" panose="020B0503020204020204" pitchFamily="34" charset="-122"/>
                <a:ea typeface="Microsoft YaHei" panose="020B0503020204020204" pitchFamily="34" charset="-122"/>
              </a:rPr>
              <a:t>GPT-3</a:t>
            </a:r>
            <a:r>
              <a:rPr lang="zh-CN" altLang="en-US" b="0" i="0" dirty="0">
                <a:effectLst/>
                <a:latin typeface="Microsoft YaHei" panose="020B0503020204020204" pitchFamily="34" charset="-122"/>
                <a:ea typeface="Microsoft YaHei" panose="020B0503020204020204" pitchFamily="34" charset="-122"/>
              </a:rPr>
              <a:t>并且使用开源语料作为训练语料。而羊驼家族是指一些基于</a:t>
            </a:r>
            <a:r>
              <a:rPr lang="en" altLang="zh-CN" b="0" i="0" dirty="0" err="1">
                <a:effectLst/>
                <a:latin typeface="Microsoft YaHei" panose="020B0503020204020204" pitchFamily="34" charset="-122"/>
                <a:ea typeface="Microsoft YaHei" panose="020B0503020204020204" pitchFamily="34" charset="-122"/>
              </a:rPr>
              <a:t>LLaMA</a:t>
            </a:r>
            <a:r>
              <a:rPr lang="zh-CN" altLang="en-US" b="0" i="0" dirty="0">
                <a:effectLst/>
                <a:latin typeface="Microsoft YaHei" panose="020B0503020204020204" pitchFamily="34" charset="-122"/>
                <a:ea typeface="Microsoft YaHei" panose="020B0503020204020204" pitchFamily="34" charset="-122"/>
              </a:rPr>
              <a:t>模型结合</a:t>
            </a:r>
            <a:r>
              <a:rPr lang="en-US" altLang="zh-CN" b="0" i="0" dirty="0">
                <a:effectLst/>
                <a:latin typeface="Microsoft YaHei" panose="020B0503020204020204" pitchFamily="34" charset="-122"/>
                <a:ea typeface="Microsoft YaHei" panose="020B0503020204020204" pitchFamily="34" charset="-122"/>
              </a:rPr>
              <a:t>2.1</a:t>
            </a:r>
            <a:r>
              <a:rPr lang="zh-CN" altLang="en-US" b="0" i="0" dirty="0">
                <a:effectLst/>
                <a:latin typeface="Microsoft YaHei" panose="020B0503020204020204" pitchFamily="34" charset="-122"/>
                <a:ea typeface="Microsoft YaHei" panose="020B0503020204020204" pitchFamily="34" charset="-122"/>
              </a:rPr>
              <a:t>节中涉及方法构建的模型，以下针对</a:t>
            </a:r>
            <a:r>
              <a:rPr lang="en" altLang="zh-CN" b="0" i="0" dirty="0" err="1">
                <a:effectLst/>
                <a:latin typeface="Microsoft YaHei" panose="020B0503020204020204" pitchFamily="34" charset="-122"/>
                <a:ea typeface="Microsoft YaHei" panose="020B0503020204020204" pitchFamily="34" charset="-122"/>
              </a:rPr>
              <a:t>Alpace</a:t>
            </a:r>
            <a:r>
              <a:rPr lang="zh-CN" altLang="en" b="0" i="0" dirty="0">
                <a:effectLst/>
                <a:latin typeface="Microsoft YaHei" panose="020B0503020204020204" pitchFamily="34" charset="-122"/>
                <a:ea typeface="Microsoft YaHei" panose="020B0503020204020204" pitchFamily="34" charset="-122"/>
              </a:rPr>
              <a:t>、</a:t>
            </a:r>
            <a:r>
              <a:rPr lang="en" altLang="zh-CN" b="0" i="0" dirty="0">
                <a:effectLst/>
                <a:latin typeface="Microsoft YaHei" panose="020B0503020204020204" pitchFamily="34" charset="-122"/>
                <a:ea typeface="Microsoft YaHei" panose="020B0503020204020204" pitchFamily="34" charset="-122"/>
              </a:rPr>
              <a:t>Vicuna</a:t>
            </a:r>
            <a:r>
              <a:rPr lang="zh-CN" altLang="en" b="0" i="0" dirty="0">
                <a:effectLst/>
                <a:latin typeface="Microsoft YaHei" panose="020B0503020204020204" pitchFamily="34" charset="-122"/>
                <a:ea typeface="Microsoft YaHei" panose="020B0503020204020204" pitchFamily="34" charset="-122"/>
              </a:rPr>
              <a:t>、</a:t>
            </a:r>
            <a:r>
              <a:rPr lang="en" altLang="zh-CN" b="0" i="0" dirty="0">
                <a:effectLst/>
                <a:latin typeface="Microsoft YaHei" panose="020B0503020204020204" pitchFamily="34" charset="-122"/>
                <a:ea typeface="Microsoft YaHei" panose="020B0503020204020204" pitchFamily="34" charset="-122"/>
              </a:rPr>
              <a:t>Koala</a:t>
            </a:r>
            <a:r>
              <a:rPr lang="zh-CN" altLang="en-US" b="0" i="0" dirty="0">
                <a:effectLst/>
                <a:latin typeface="Microsoft YaHei" panose="020B0503020204020204" pitchFamily="34" charset="-122"/>
                <a:ea typeface="Microsoft YaHei" panose="020B0503020204020204" pitchFamily="34" charset="-122"/>
              </a:rPr>
              <a:t>和</a:t>
            </a:r>
            <a:r>
              <a:rPr lang="en" altLang="zh-CN" b="0" i="0" dirty="0">
                <a:effectLst/>
                <a:latin typeface="Microsoft YaHei" panose="020B0503020204020204" pitchFamily="34" charset="-122"/>
                <a:ea typeface="Microsoft YaHei" panose="020B0503020204020204" pitchFamily="34" charset="-122"/>
              </a:rPr>
              <a:t>Baize 4</a:t>
            </a:r>
            <a:r>
              <a:rPr lang="zh-CN" altLang="en-US" b="0" i="0" dirty="0">
                <a:effectLst/>
                <a:latin typeface="Microsoft YaHei" panose="020B0503020204020204" pitchFamily="34" charset="-122"/>
                <a:ea typeface="Microsoft YaHei" panose="020B0503020204020204" pitchFamily="34" charset="-122"/>
              </a:rPr>
              <a:t>个羊驼家族成员进行简要介绍。</a:t>
            </a:r>
          </a:p>
          <a:p>
            <a:pPr marL="285750" indent="-285750" algn="just" latinLnBrk="0">
              <a:spcBef>
                <a:spcPts val="600"/>
              </a:spcBef>
              <a:buFont typeface="Wingdings" pitchFamily="2" charset="2"/>
              <a:buChar char="ü"/>
            </a:pPr>
            <a:endParaRPr lang="en-US" altLang="zh-CN" b="0" i="0" dirty="0">
              <a:effectLst/>
              <a:latin typeface="Microsoft YaHei" panose="020B0503020204020204" pitchFamily="34" charset="-122"/>
              <a:ea typeface="Microsoft YaHei" panose="020B0503020204020204" pitchFamily="34" charset="-122"/>
            </a:endParaRPr>
          </a:p>
          <a:p>
            <a:pPr marL="285750" indent="-285750" algn="just" latinLnBrk="0">
              <a:spcBef>
                <a:spcPts val="600"/>
              </a:spcBef>
              <a:buFont typeface="Wingdings" pitchFamily="2" charset="2"/>
              <a:buChar char="ü"/>
            </a:pPr>
            <a:r>
              <a:rPr lang="en" altLang="zh-CN" b="0" i="0" dirty="0">
                <a:effectLst/>
                <a:latin typeface="Microsoft YaHei" panose="020B0503020204020204" pitchFamily="34" charset="-122"/>
                <a:ea typeface="Microsoft YaHei" panose="020B0503020204020204" pitchFamily="34" charset="-122"/>
              </a:rPr>
              <a:t>Alpaca</a:t>
            </a:r>
            <a:r>
              <a:rPr lang="zh-CN" altLang="en-US" dirty="0">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2023</a:t>
            </a:r>
            <a:r>
              <a:rPr lang="zh-CN" altLang="en-US" b="0" i="0" dirty="0">
                <a:effectLst/>
                <a:latin typeface="Microsoft YaHei" panose="020B0503020204020204" pitchFamily="34" charset="-122"/>
                <a:ea typeface="Microsoft YaHei" panose="020B0503020204020204" pitchFamily="34" charset="-122"/>
              </a:rPr>
              <a:t>年</a:t>
            </a:r>
            <a:r>
              <a:rPr lang="en-US" altLang="zh-CN" b="0" i="0" dirty="0">
                <a:effectLst/>
                <a:latin typeface="Microsoft YaHei" panose="020B0503020204020204" pitchFamily="34" charset="-122"/>
                <a:ea typeface="Microsoft YaHei" panose="020B0503020204020204" pitchFamily="34" charset="-122"/>
              </a:rPr>
              <a:t>3</a:t>
            </a:r>
            <a:r>
              <a:rPr lang="zh-CN" altLang="en-US" b="0" i="0" dirty="0">
                <a:effectLst/>
                <a:latin typeface="Microsoft YaHei" panose="020B0503020204020204" pitchFamily="34" charset="-122"/>
                <a:ea typeface="Microsoft YaHei" panose="020B0503020204020204" pitchFamily="34" charset="-122"/>
              </a:rPr>
              <a:t>月）基于</a:t>
            </a:r>
            <a:r>
              <a:rPr lang="en" altLang="zh-CN" b="0" i="0" dirty="0">
                <a:effectLst/>
                <a:latin typeface="Microsoft YaHei" panose="020B0503020204020204" pitchFamily="34" charset="-122"/>
                <a:ea typeface="Microsoft YaHei" panose="020B0503020204020204" pitchFamily="34" charset="-122"/>
              </a:rPr>
              <a:t>Self-instruct </a:t>
            </a:r>
            <a:r>
              <a:rPr lang="zh-CN" altLang="en" b="0" i="0" dirty="0">
                <a:effectLst/>
                <a:latin typeface="Microsoft YaHei" panose="020B0503020204020204" pitchFamily="34" charset="-122"/>
                <a:ea typeface="Microsoft YaHei" panose="020B0503020204020204" pitchFamily="34" charset="-122"/>
              </a:rPr>
              <a:t>（</a:t>
            </a:r>
            <a:r>
              <a:rPr lang="en" altLang="zh-CN" b="0" i="0" dirty="0">
                <a:effectLst/>
                <a:latin typeface="Microsoft YaHei" panose="020B0503020204020204" pitchFamily="34" charset="-122"/>
                <a:ea typeface="Microsoft YaHei" panose="020B0503020204020204" pitchFamily="34" charset="-122"/>
              </a:rPr>
              <a:t>Wang</a:t>
            </a:r>
            <a:r>
              <a:rPr lang="zh-CN" altLang="en-US" b="0" i="0" dirty="0">
                <a:effectLst/>
                <a:latin typeface="Microsoft YaHei" panose="020B0503020204020204" pitchFamily="34" charset="-122"/>
                <a:ea typeface="Microsoft YaHei" panose="020B0503020204020204" pitchFamily="34" charset="-122"/>
              </a:rPr>
              <a:t>等，</a:t>
            </a:r>
            <a:r>
              <a:rPr lang="en-US" altLang="zh-CN" b="0" i="0" dirty="0">
                <a:effectLst/>
                <a:latin typeface="Microsoft YaHei" panose="020B0503020204020204" pitchFamily="34" charset="-122"/>
                <a:ea typeface="Microsoft YaHei" panose="020B0503020204020204" pitchFamily="34" charset="-122"/>
              </a:rPr>
              <a:t>2023</a:t>
            </a:r>
            <a:r>
              <a:rPr lang="en" altLang="zh-CN" b="0" i="0" dirty="0">
                <a:effectLst/>
                <a:latin typeface="Microsoft YaHei" panose="020B0503020204020204" pitchFamily="34" charset="-122"/>
                <a:ea typeface="Microsoft YaHei" panose="020B0503020204020204" pitchFamily="34" charset="-122"/>
              </a:rPr>
              <a:t>b</a:t>
            </a:r>
            <a:r>
              <a:rPr lang="zh-CN" altLang="e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方法自动构建调优数据集并基于构建的调优数据集监督微调</a:t>
            </a:r>
            <a:r>
              <a:rPr lang="en" altLang="zh-CN" b="0" i="0" dirty="0" err="1">
                <a:effectLst/>
                <a:latin typeface="Microsoft YaHei" panose="020B0503020204020204" pitchFamily="34" charset="-122"/>
                <a:ea typeface="Microsoft YaHei" panose="020B0503020204020204" pitchFamily="34" charset="-122"/>
              </a:rPr>
              <a:t>LLaMA</a:t>
            </a:r>
            <a:r>
              <a:rPr lang="zh-CN" altLang="e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它的优势在于其极低的微调成本以及极少的资源消耗。</a:t>
            </a:r>
            <a:endParaRPr lang="en-US" altLang="zh-CN" b="0" i="0" dirty="0">
              <a:effectLst/>
              <a:latin typeface="Microsoft YaHei" panose="020B0503020204020204" pitchFamily="34" charset="-122"/>
              <a:ea typeface="Microsoft YaHei" panose="020B0503020204020204" pitchFamily="34" charset="-122"/>
            </a:endParaRPr>
          </a:p>
          <a:p>
            <a:pPr marL="285750" indent="-285750" algn="just" latinLnBrk="0">
              <a:spcBef>
                <a:spcPts val="600"/>
              </a:spcBef>
              <a:buFont typeface="Wingdings" pitchFamily="2" charset="2"/>
              <a:buChar char="ü"/>
            </a:pPr>
            <a:r>
              <a:rPr lang="en" altLang="zh-CN" b="0" i="0" dirty="0">
                <a:effectLst/>
                <a:latin typeface="Microsoft YaHei" panose="020B0503020204020204" pitchFamily="34" charset="-122"/>
                <a:ea typeface="Microsoft YaHei" panose="020B0503020204020204" pitchFamily="34" charset="-122"/>
              </a:rPr>
              <a:t>Vicuna</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2023</a:t>
            </a:r>
            <a:r>
              <a:rPr lang="zh-CN" altLang="en-US" b="0" i="0" dirty="0">
                <a:effectLst/>
                <a:latin typeface="Microsoft YaHei" panose="020B0503020204020204" pitchFamily="34" charset="-122"/>
                <a:ea typeface="Microsoft YaHei" panose="020B0503020204020204" pitchFamily="34" charset="-122"/>
              </a:rPr>
              <a:t>年</a:t>
            </a:r>
            <a:r>
              <a:rPr lang="en-US" altLang="zh-CN" b="0" i="0" dirty="0">
                <a:effectLst/>
                <a:latin typeface="Microsoft YaHei" panose="020B0503020204020204" pitchFamily="34" charset="-122"/>
                <a:ea typeface="Microsoft YaHei" panose="020B0503020204020204" pitchFamily="34" charset="-122"/>
              </a:rPr>
              <a:t>4</a:t>
            </a:r>
            <a:r>
              <a:rPr lang="zh-CN" altLang="en-US" b="0" i="0" dirty="0">
                <a:effectLst/>
                <a:latin typeface="Microsoft YaHei" panose="020B0503020204020204" pitchFamily="34" charset="-122"/>
                <a:ea typeface="Microsoft YaHei" panose="020B0503020204020204" pitchFamily="34" charset="-122"/>
              </a:rPr>
              <a:t>月）其数据集从</a:t>
            </a:r>
            <a:r>
              <a:rPr lang="en" altLang="zh-CN" b="0" i="0" dirty="0" err="1">
                <a:effectLst/>
                <a:latin typeface="Microsoft YaHei" panose="020B0503020204020204" pitchFamily="34" charset="-122"/>
                <a:ea typeface="Microsoft YaHei" panose="020B0503020204020204" pitchFamily="34" charset="-122"/>
              </a:rPr>
              <a:t>ShareGPT</a:t>
            </a:r>
            <a:r>
              <a:rPr lang="zh-CN" altLang="en-US" b="0" i="0" dirty="0">
                <a:effectLst/>
                <a:latin typeface="Microsoft YaHei" panose="020B0503020204020204" pitchFamily="34" charset="-122"/>
                <a:ea typeface="Microsoft YaHei" panose="020B0503020204020204" pitchFamily="34" charset="-122"/>
              </a:rPr>
              <a:t>收集筛选得来，并在</a:t>
            </a:r>
            <a:r>
              <a:rPr lang="en" altLang="zh-CN" b="0" i="0" dirty="0">
                <a:effectLst/>
                <a:latin typeface="Microsoft YaHei" panose="020B0503020204020204" pitchFamily="34" charset="-122"/>
                <a:ea typeface="Microsoft YaHei" panose="020B0503020204020204" pitchFamily="34" charset="-122"/>
              </a:rPr>
              <a:t>Alpaca</a:t>
            </a:r>
            <a:r>
              <a:rPr lang="zh-CN" altLang="en-US" b="0" i="0" dirty="0">
                <a:effectLst/>
                <a:latin typeface="Microsoft YaHei" panose="020B0503020204020204" pitchFamily="34" charset="-122"/>
                <a:ea typeface="Microsoft YaHei" panose="020B0503020204020204" pitchFamily="34" charset="-122"/>
              </a:rPr>
              <a:t>的基础上，改进了训练损失函数以适应多轮对话场景，增加了最大上下文长度以提升长文本理解能力。</a:t>
            </a:r>
            <a:endParaRPr lang="en-US" altLang="zh-CN" b="0" i="0" dirty="0">
              <a:effectLst/>
              <a:latin typeface="Microsoft YaHei" panose="020B0503020204020204" pitchFamily="34" charset="-122"/>
              <a:ea typeface="Microsoft YaHei" panose="020B0503020204020204" pitchFamily="34" charset="-122"/>
            </a:endParaRPr>
          </a:p>
          <a:p>
            <a:pPr marL="285750" indent="-285750" algn="just" latinLnBrk="0">
              <a:spcBef>
                <a:spcPts val="600"/>
              </a:spcBef>
              <a:buFont typeface="Wingdings" pitchFamily="2" charset="2"/>
              <a:buChar char="ü"/>
            </a:pPr>
            <a:r>
              <a:rPr lang="en" altLang="zh-CN" b="0" i="0" dirty="0">
                <a:effectLst/>
                <a:latin typeface="Microsoft YaHei" panose="020B0503020204020204" pitchFamily="34" charset="-122"/>
                <a:ea typeface="Microsoft YaHei" panose="020B0503020204020204" pitchFamily="34" charset="-122"/>
              </a:rPr>
              <a:t>Baize</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2023</a:t>
            </a:r>
            <a:r>
              <a:rPr lang="zh-CN" altLang="en-US" b="0" i="0" dirty="0">
                <a:effectLst/>
                <a:latin typeface="Microsoft YaHei" panose="020B0503020204020204" pitchFamily="34" charset="-122"/>
                <a:ea typeface="Microsoft YaHei" panose="020B0503020204020204" pitchFamily="34" charset="-122"/>
              </a:rPr>
              <a:t>年</a:t>
            </a:r>
            <a:r>
              <a:rPr lang="en-US" altLang="zh-CN" b="0" i="0" dirty="0">
                <a:effectLst/>
                <a:latin typeface="Microsoft YaHei" panose="020B0503020204020204" pitchFamily="34" charset="-122"/>
                <a:ea typeface="Microsoft YaHei" panose="020B0503020204020204" pitchFamily="34" charset="-122"/>
              </a:rPr>
              <a:t>4</a:t>
            </a:r>
            <a:r>
              <a:rPr lang="zh-CN" altLang="en-US" b="0" i="0" dirty="0">
                <a:effectLst/>
                <a:latin typeface="Microsoft YaHei" panose="020B0503020204020204" pitchFamily="34" charset="-122"/>
                <a:ea typeface="Microsoft YaHei" panose="020B0503020204020204" pitchFamily="34" charset="-122"/>
              </a:rPr>
              <a:t>月）通过</a:t>
            </a:r>
            <a:r>
              <a:rPr lang="en" altLang="zh-CN" b="0" i="0" dirty="0">
                <a:effectLst/>
                <a:latin typeface="Microsoft YaHei" panose="020B0503020204020204" pitchFamily="34" charset="-122"/>
                <a:ea typeface="Microsoft YaHei" panose="020B0503020204020204" pitchFamily="34" charset="-122"/>
              </a:rPr>
              <a:t>Self-Chat</a:t>
            </a:r>
            <a:r>
              <a:rPr lang="zh-CN" altLang="en-US" b="0" i="0" dirty="0">
                <a:effectLst/>
                <a:latin typeface="Microsoft YaHei" panose="020B0503020204020204" pitchFamily="34" charset="-122"/>
                <a:ea typeface="Microsoft YaHei" panose="020B0503020204020204" pitchFamily="34" charset="-122"/>
              </a:rPr>
              <a:t>的</a:t>
            </a:r>
            <a:r>
              <a:rPr lang="en" altLang="zh-CN" b="0" i="0" dirty="0" err="1">
                <a:effectLst/>
                <a:latin typeface="Microsoft YaHei" panose="020B0503020204020204" pitchFamily="34" charset="-122"/>
                <a:ea typeface="Microsoft YaHei" panose="020B0503020204020204" pitchFamily="34" charset="-122"/>
              </a:rPr>
              <a:t>ChatGPT</a:t>
            </a:r>
            <a:r>
              <a:rPr lang="zh-CN" altLang="en-US" b="0" i="0" dirty="0">
                <a:effectLst/>
                <a:latin typeface="Microsoft YaHei" panose="020B0503020204020204" pitchFamily="34" charset="-122"/>
                <a:ea typeface="Microsoft YaHei" panose="020B0503020204020204" pitchFamily="34" charset="-122"/>
              </a:rPr>
              <a:t>对话数据自动收集的方法，批量生成高质量多轮对话数据集用于调优。同时，在训练阶段应用了低秩适配 （</a:t>
            </a:r>
            <a:r>
              <a:rPr lang="en-US" altLang="zh-CN" dirty="0">
                <a:latin typeface="Microsoft YaHei" panose="020B0503020204020204" pitchFamily="34" charset="-122"/>
                <a:ea typeface="Microsoft YaHei" panose="020B0503020204020204" pitchFamily="34" charset="-122"/>
              </a:rPr>
              <a:t>K</a:t>
            </a:r>
            <a:r>
              <a:rPr lang="en" altLang="zh-CN" b="0" i="0" dirty="0">
                <a:effectLst/>
                <a:latin typeface="Microsoft YaHei" panose="020B0503020204020204" pitchFamily="34" charset="-122"/>
                <a:ea typeface="Microsoft YaHei" panose="020B0503020204020204" pitchFamily="34" charset="-122"/>
              </a:rPr>
              <a:t>ow-rank adaptation</a:t>
            </a:r>
            <a:r>
              <a:rPr lang="zh-CN" altLang="en" b="0" i="0" dirty="0">
                <a:effectLst/>
                <a:latin typeface="Microsoft YaHei" panose="020B0503020204020204" pitchFamily="34" charset="-122"/>
                <a:ea typeface="Microsoft YaHei" panose="020B0503020204020204" pitchFamily="34" charset="-122"/>
              </a:rPr>
              <a:t>，</a:t>
            </a:r>
            <a:r>
              <a:rPr lang="en" altLang="zh-CN" b="0" i="0" dirty="0" err="1">
                <a:effectLst/>
                <a:latin typeface="Microsoft YaHei" panose="020B0503020204020204" pitchFamily="34" charset="-122"/>
                <a:ea typeface="Microsoft YaHei" panose="020B0503020204020204" pitchFamily="34" charset="-122"/>
              </a:rPr>
              <a:t>LoRA</a:t>
            </a:r>
            <a:r>
              <a:rPr lang="zh-CN" altLang="e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方法 （</a:t>
            </a:r>
            <a:r>
              <a:rPr lang="en" altLang="zh-CN" b="0" i="0" dirty="0">
                <a:effectLst/>
                <a:latin typeface="Microsoft YaHei" panose="020B0503020204020204" pitchFamily="34" charset="-122"/>
                <a:ea typeface="Microsoft YaHei" panose="020B0503020204020204" pitchFamily="34" charset="-122"/>
              </a:rPr>
              <a:t>Hu</a:t>
            </a:r>
            <a:r>
              <a:rPr lang="zh-CN" altLang="en-US" b="0" i="0" dirty="0">
                <a:effectLst/>
                <a:latin typeface="Microsoft YaHei" panose="020B0503020204020204" pitchFamily="34" charset="-122"/>
                <a:ea typeface="Microsoft YaHei" panose="020B0503020204020204" pitchFamily="34" charset="-122"/>
              </a:rPr>
              <a:t>等，</a:t>
            </a:r>
            <a:r>
              <a:rPr lang="en-US" altLang="zh-CN" b="0" i="0" dirty="0">
                <a:effectLst/>
                <a:latin typeface="Microsoft YaHei" panose="020B0503020204020204" pitchFamily="34" charset="-122"/>
                <a:ea typeface="Microsoft YaHei" panose="020B0503020204020204" pitchFamily="34" charset="-122"/>
              </a:rPr>
              <a:t>2022</a:t>
            </a:r>
            <a:r>
              <a:rPr lang="zh-CN" altLang="en-US" b="0" i="0" dirty="0">
                <a:effectLst/>
                <a:latin typeface="Microsoft YaHei" panose="020B0503020204020204" pitchFamily="34" charset="-122"/>
                <a:ea typeface="Microsoft YaHei" panose="020B0503020204020204" pitchFamily="34" charset="-122"/>
              </a:rPr>
              <a:t>）进一步降低了微调成本。</a:t>
            </a:r>
          </a:p>
          <a:p>
            <a:pPr>
              <a:spcBef>
                <a:spcPts val="600"/>
              </a:spcBef>
            </a:pPr>
            <a:endParaRPr lang="en-US" altLang="zh-CN" dirty="0">
              <a:latin typeface="Microsoft YaHei" panose="020B0503020204020204" pitchFamily="34" charset="-122"/>
              <a:ea typeface="Microsoft YaHei" panose="020B0503020204020204" pitchFamily="34" charset="-122"/>
            </a:endParaRPr>
          </a:p>
          <a:p>
            <a:endParaRPr lang="en" altLang="zh-CN"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58513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r>
              <a:rPr kumimoji="1" lang="zh-CN" altLang="en-US" sz="3600" b="1" dirty="0">
                <a:solidFill>
                  <a:schemeClr val="bg1"/>
                </a:solidFill>
                <a:latin typeface="微软雅黑" panose="020B0503020204020204" charset="-122"/>
                <a:ea typeface="微软雅黑" panose="020B0503020204020204" charset="-122"/>
              </a:rPr>
              <a:t>中文</a:t>
            </a:r>
            <a:r>
              <a:rPr kumimoji="1" lang="en-US" altLang="zh-CN" sz="3600" b="1" dirty="0" err="1">
                <a:solidFill>
                  <a:schemeClr val="bg1"/>
                </a:solidFill>
                <a:latin typeface="微软雅黑" panose="020B0503020204020204" charset="-122"/>
                <a:ea typeface="微软雅黑" panose="020B0503020204020204" charset="-122"/>
              </a:rPr>
              <a:t>LLaMA</a:t>
            </a:r>
            <a:r>
              <a:rPr kumimoji="1" lang="en-US" altLang="zh-CN" sz="3600" b="1" dirty="0">
                <a:solidFill>
                  <a:schemeClr val="bg1"/>
                </a:solidFill>
                <a:latin typeface="微软雅黑" panose="020B0503020204020204" charset="-122"/>
                <a:ea typeface="微软雅黑" panose="020B0503020204020204" charset="-122"/>
              </a:rPr>
              <a:t> &amp; Alpaca</a:t>
            </a:r>
            <a:r>
              <a:rPr kumimoji="1" lang="zh-CN" altLang="en-US" sz="3600" b="1" dirty="0">
                <a:solidFill>
                  <a:schemeClr val="bg1"/>
                </a:solidFill>
                <a:latin typeface="微软雅黑" panose="020B0503020204020204" charset="-122"/>
                <a:ea typeface="微软雅黑" panose="020B0503020204020204" charset="-122"/>
              </a:rPr>
              <a:t>大模型</a:t>
            </a:r>
          </a:p>
        </p:txBody>
      </p:sp>
      <p:sp>
        <p:nvSpPr>
          <p:cNvPr id="5" name="文本框 4">
            <a:extLst>
              <a:ext uri="{FF2B5EF4-FFF2-40B4-BE49-F238E27FC236}">
                <a16:creationId xmlns:a16="http://schemas.microsoft.com/office/drawing/2014/main" id="{ABD55257-C668-BA43-8EA6-B19E3C699D5F}"/>
              </a:ext>
            </a:extLst>
          </p:cNvPr>
          <p:cNvSpPr txBox="1"/>
          <p:nvPr/>
        </p:nvSpPr>
        <p:spPr>
          <a:xfrm>
            <a:off x="532638" y="1441395"/>
            <a:ext cx="10943082" cy="874407"/>
          </a:xfrm>
          <a:prstGeom prst="rect">
            <a:avLst/>
          </a:prstGeom>
          <a:noFill/>
        </p:spPr>
        <p:txBody>
          <a:bodyPr wrap="square">
            <a:spAutoFit/>
          </a:bodyPr>
          <a:lstStyle/>
          <a:p>
            <a:pPr marL="285750" indent="-285750">
              <a:lnSpc>
                <a:spcPct val="150000"/>
              </a:lnSpc>
              <a:buFont typeface="Wingdings" pitchFamily="2" charset="2"/>
              <a:buChar char="ü"/>
            </a:pPr>
            <a:r>
              <a:rPr lang="zh-CN" altLang="en-US" dirty="0">
                <a:effectLst/>
                <a:latin typeface="Microsoft YaHei" panose="020B0503020204020204" pitchFamily="34" charset="-122"/>
                <a:ea typeface="Microsoft YaHei" panose="020B0503020204020204" pitchFamily="34" charset="-122"/>
              </a:rPr>
              <a:t>中文</a:t>
            </a:r>
            <a:r>
              <a:rPr lang="en" altLang="zh-CN" dirty="0" err="1">
                <a:effectLst/>
                <a:latin typeface="Microsoft YaHei" panose="020B0503020204020204" pitchFamily="34" charset="-122"/>
                <a:ea typeface="Microsoft YaHei" panose="020B0503020204020204" pitchFamily="34" charset="-122"/>
              </a:rPr>
              <a:t>LLaMA</a:t>
            </a:r>
            <a:r>
              <a:rPr lang="en"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通用语言模型能力，能够针对输入内容进行续写 中文</a:t>
            </a:r>
            <a:r>
              <a:rPr lang="en" altLang="zh-CN" dirty="0">
                <a:effectLst/>
                <a:latin typeface="Microsoft YaHei" panose="020B0503020204020204" pitchFamily="34" charset="-122"/>
                <a:ea typeface="Microsoft YaHei" panose="020B0503020204020204" pitchFamily="34" charset="-122"/>
              </a:rPr>
              <a:t>Alpaca</a:t>
            </a:r>
          </a:p>
          <a:p>
            <a:pPr marL="285750" indent="-285750">
              <a:lnSpc>
                <a:spcPct val="150000"/>
              </a:lnSpc>
              <a:buFont typeface="Wingdings" pitchFamily="2" charset="2"/>
              <a:buChar char="ü"/>
            </a:pPr>
            <a:r>
              <a:rPr lang="zh-CN" altLang="en-US" dirty="0">
                <a:effectLst/>
                <a:latin typeface="Microsoft YaHei" panose="020B0503020204020204" pitchFamily="34" charset="-122"/>
                <a:ea typeface="Microsoft YaHei" panose="020B0503020204020204" pitchFamily="34" charset="-122"/>
              </a:rPr>
              <a:t>在中文</a:t>
            </a:r>
            <a:r>
              <a:rPr lang="en" altLang="zh-CN" dirty="0" err="1">
                <a:effectLst/>
                <a:latin typeface="Microsoft YaHei" panose="020B0503020204020204" pitchFamily="34" charset="-122"/>
                <a:ea typeface="Microsoft YaHei" panose="020B0503020204020204" pitchFamily="34" charset="-122"/>
              </a:rPr>
              <a:t>LLaMA</a:t>
            </a:r>
            <a:r>
              <a:rPr lang="zh-CN" altLang="en-US" dirty="0">
                <a:effectLst/>
                <a:latin typeface="Microsoft YaHei" panose="020B0503020204020204" pitchFamily="34" charset="-122"/>
                <a:ea typeface="Microsoft YaHei" panose="020B0503020204020204" pitchFamily="34" charset="-122"/>
              </a:rPr>
              <a:t>的基础上，进一步通过指令精调提升模型的</a:t>
            </a:r>
            <a:r>
              <a:rPr lang="en" altLang="zh-CN" dirty="0">
                <a:effectLst/>
                <a:latin typeface="Microsoft YaHei" panose="020B0503020204020204" pitchFamily="34" charset="-122"/>
                <a:ea typeface="Microsoft YaHei" panose="020B0503020204020204" pitchFamily="34" charset="-122"/>
              </a:rPr>
              <a:t>instruction following</a:t>
            </a:r>
            <a:r>
              <a:rPr lang="zh-CN" altLang="en-US" dirty="0">
                <a:effectLst/>
                <a:latin typeface="Microsoft YaHei" panose="020B0503020204020204" pitchFamily="34" charset="-122"/>
                <a:ea typeface="Microsoft YaHei" panose="020B0503020204020204" pitchFamily="34" charset="-122"/>
              </a:rPr>
              <a:t>能力</a:t>
            </a:r>
          </a:p>
        </p:txBody>
      </p:sp>
      <p:pic>
        <p:nvPicPr>
          <p:cNvPr id="6" name="图片 5">
            <a:extLst>
              <a:ext uri="{FF2B5EF4-FFF2-40B4-BE49-F238E27FC236}">
                <a16:creationId xmlns:a16="http://schemas.microsoft.com/office/drawing/2014/main" id="{85200D62-AFD4-6F44-A9FC-56902B4E06BF}"/>
              </a:ext>
            </a:extLst>
          </p:cNvPr>
          <p:cNvPicPr>
            <a:picLocks noChangeAspect="1"/>
          </p:cNvPicPr>
          <p:nvPr/>
        </p:nvPicPr>
        <p:blipFill>
          <a:blip r:embed="rId3"/>
          <a:stretch>
            <a:fillRect/>
          </a:stretch>
        </p:blipFill>
        <p:spPr>
          <a:xfrm>
            <a:off x="1848468" y="3160821"/>
            <a:ext cx="8308692" cy="2896221"/>
          </a:xfrm>
          <a:prstGeom prst="rect">
            <a:avLst/>
          </a:prstGeom>
        </p:spPr>
      </p:pic>
    </p:spTree>
    <p:extLst>
      <p:ext uri="{BB962C8B-B14F-4D97-AF65-F5344CB8AC3E}">
        <p14:creationId xmlns:p14="http://schemas.microsoft.com/office/powerpoint/2010/main" val="271703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r>
              <a:rPr kumimoji="1" lang="zh-CN" altLang="en-US" sz="3600" b="1" dirty="0">
                <a:solidFill>
                  <a:schemeClr val="bg1"/>
                </a:solidFill>
                <a:latin typeface="微软雅黑" panose="020B0503020204020204" charset="-122"/>
                <a:ea typeface="微软雅黑" panose="020B0503020204020204" charset="-122"/>
              </a:rPr>
              <a:t>中文</a:t>
            </a:r>
            <a:r>
              <a:rPr kumimoji="1" lang="en-US" altLang="zh-CN" sz="3600" b="1" dirty="0" err="1">
                <a:solidFill>
                  <a:schemeClr val="bg1"/>
                </a:solidFill>
                <a:latin typeface="微软雅黑" panose="020B0503020204020204" charset="-122"/>
                <a:ea typeface="微软雅黑" panose="020B0503020204020204" charset="-122"/>
              </a:rPr>
              <a:t>LLaMA</a:t>
            </a:r>
            <a:r>
              <a:rPr kumimoji="1" lang="en-US" altLang="zh-CN" sz="3600" b="1" dirty="0">
                <a:solidFill>
                  <a:schemeClr val="bg1"/>
                </a:solidFill>
                <a:latin typeface="微软雅黑" panose="020B0503020204020204" charset="-122"/>
                <a:ea typeface="微软雅黑" panose="020B0503020204020204" charset="-122"/>
              </a:rPr>
              <a:t> &amp; Alpaca</a:t>
            </a:r>
            <a:r>
              <a:rPr kumimoji="1" lang="zh-CN" altLang="en-US" sz="3600" b="1" dirty="0">
                <a:solidFill>
                  <a:schemeClr val="bg1"/>
                </a:solidFill>
                <a:latin typeface="微软雅黑" panose="020B0503020204020204" charset="-122"/>
                <a:ea typeface="微软雅黑" panose="020B0503020204020204" charset="-122"/>
              </a:rPr>
              <a:t>大模型</a:t>
            </a:r>
          </a:p>
        </p:txBody>
      </p:sp>
      <p:sp>
        <p:nvSpPr>
          <p:cNvPr id="5" name="文本框 4">
            <a:extLst>
              <a:ext uri="{FF2B5EF4-FFF2-40B4-BE49-F238E27FC236}">
                <a16:creationId xmlns:a16="http://schemas.microsoft.com/office/drawing/2014/main" id="{ABD55257-C668-BA43-8EA6-B19E3C699D5F}"/>
              </a:ext>
            </a:extLst>
          </p:cNvPr>
          <p:cNvSpPr txBox="1"/>
          <p:nvPr/>
        </p:nvSpPr>
        <p:spPr>
          <a:xfrm>
            <a:off x="532638" y="1441395"/>
            <a:ext cx="10943082" cy="4613892"/>
          </a:xfrm>
          <a:prstGeom prst="rect">
            <a:avLst/>
          </a:prstGeom>
          <a:noFill/>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原版</a:t>
            </a:r>
            <a:r>
              <a:rPr lang="en" altLang="zh-CN" dirty="0" err="1">
                <a:effectLst/>
                <a:latin typeface="Microsoft YaHei" panose="020B0503020204020204" pitchFamily="34" charset="-122"/>
                <a:ea typeface="Microsoft YaHei" panose="020B0503020204020204" pitchFamily="34" charset="-122"/>
              </a:rPr>
              <a:t>LLaMA</a:t>
            </a:r>
            <a:r>
              <a:rPr lang="zh-CN" altLang="en-US" dirty="0">
                <a:effectLst/>
                <a:latin typeface="Microsoft YaHei" panose="020B0503020204020204" pitchFamily="34" charset="-122"/>
                <a:ea typeface="Microsoft YaHei" panose="020B0503020204020204" pitchFamily="34" charset="-122"/>
              </a:rPr>
              <a:t>没有显式使用中文语料进行训练，词表</a:t>
            </a:r>
            <a:r>
              <a:rPr lang="en-US" altLang="zh-CN" dirty="0">
                <a:effectLst/>
                <a:latin typeface="Microsoft YaHei" panose="020B0503020204020204" pitchFamily="34" charset="-122"/>
                <a:ea typeface="Microsoft YaHei" panose="020B0503020204020204" pitchFamily="34" charset="-122"/>
              </a:rPr>
              <a:t>(32</a:t>
            </a:r>
            <a:r>
              <a:rPr lang="en" altLang="zh-CN" dirty="0">
                <a:effectLst/>
                <a:latin typeface="Microsoft YaHei" panose="020B0503020204020204" pitchFamily="34" charset="-122"/>
                <a:ea typeface="Microsoft YaHei" panose="020B0503020204020204" pitchFamily="34" charset="-122"/>
              </a:rPr>
              <a:t>K tokens)</a:t>
            </a:r>
            <a:r>
              <a:rPr lang="zh-CN" altLang="en-US" dirty="0">
                <a:effectLst/>
                <a:latin typeface="Microsoft YaHei" panose="020B0503020204020204" pitchFamily="34" charset="-122"/>
                <a:ea typeface="Microsoft YaHei" panose="020B0503020204020204" pitchFamily="34" charset="-122"/>
              </a:rPr>
              <a:t>中仅包含非常少的中文字符。此外由于</a:t>
            </a:r>
            <a:r>
              <a:rPr lang="en" altLang="zh-CN" dirty="0" err="1">
                <a:effectLst/>
                <a:latin typeface="Microsoft YaHei" panose="020B0503020204020204" pitchFamily="34" charset="-122"/>
                <a:ea typeface="Microsoft YaHei" panose="020B0503020204020204" pitchFamily="34" charset="-122"/>
              </a:rPr>
              <a:t>LLaMA</a:t>
            </a:r>
            <a:r>
              <a:rPr lang="zh-CN" altLang="en-US" dirty="0">
                <a:effectLst/>
                <a:latin typeface="Microsoft YaHei" panose="020B0503020204020204" pitchFamily="34" charset="-122"/>
                <a:ea typeface="Microsoft YaHei" panose="020B0503020204020204" pitchFamily="34" charset="-122"/>
              </a:rPr>
              <a:t>使用了</a:t>
            </a:r>
            <a:r>
              <a:rPr lang="en" altLang="zh-CN" dirty="0" err="1">
                <a:effectLst/>
                <a:latin typeface="Microsoft YaHei" panose="020B0503020204020204" pitchFamily="34" charset="-122"/>
                <a:ea typeface="Microsoft YaHei" panose="020B0503020204020204" pitchFamily="34" charset="-122"/>
              </a:rPr>
              <a:t>sentencepiece</a:t>
            </a:r>
            <a:r>
              <a:rPr lang="zh-CN" altLang="en-US" dirty="0">
                <a:effectLst/>
                <a:latin typeface="Microsoft YaHei" panose="020B0503020204020204" pitchFamily="34" charset="-122"/>
                <a:ea typeface="Microsoft YaHei" panose="020B0503020204020204" pitchFamily="34" charset="-122"/>
              </a:rPr>
              <a:t>分词器，对于不在词表中的文本会切分为</a:t>
            </a:r>
            <a:r>
              <a:rPr lang="en" altLang="zh-CN" dirty="0">
                <a:effectLst/>
                <a:latin typeface="Microsoft YaHei" panose="020B0503020204020204" pitchFamily="34" charset="-122"/>
                <a:ea typeface="Microsoft YaHei" panose="020B0503020204020204" pitchFamily="34" charset="-122"/>
              </a:rPr>
              <a:t>byte-level</a:t>
            </a:r>
            <a:r>
              <a:rPr lang="zh-CN" altLang="en-US" dirty="0">
                <a:effectLst/>
                <a:latin typeface="Microsoft YaHei" panose="020B0503020204020204" pitchFamily="34" charset="-122"/>
                <a:ea typeface="Microsoft YaHei" panose="020B0503020204020204" pitchFamily="34" charset="-122"/>
              </a:rPr>
              <a:t>字符</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endParaRPr lang="en-US" altLang="zh-CN" dirty="0">
              <a:latin typeface="Microsoft YaHei" panose="020B0503020204020204" pitchFamily="34" charset="-122"/>
              <a:ea typeface="Microsoft YaHei" panose="020B0503020204020204" pitchFamily="34" charset="-122"/>
            </a:endParaRPr>
          </a:p>
          <a:p>
            <a:pPr>
              <a:lnSpc>
                <a:spcPct val="150000"/>
              </a:lnSpc>
            </a:pP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effectLst/>
                <a:latin typeface="Microsoft YaHei" panose="020B0503020204020204" pitchFamily="34" charset="-122"/>
                <a:ea typeface="Microsoft YaHei" panose="020B0503020204020204" pitchFamily="34" charset="-122"/>
              </a:rPr>
              <a:t>处理方法：</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dirty="0">
                <a:effectLst/>
                <a:latin typeface="Microsoft YaHei" panose="020B0503020204020204" pitchFamily="34" charset="-122"/>
                <a:ea typeface="Microsoft YaHei" panose="020B0503020204020204" pitchFamily="34" charset="-122"/>
              </a:rPr>
              <a:t>第一步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使用</a:t>
            </a:r>
            <a:r>
              <a:rPr lang="en" altLang="zh-CN" dirty="0" err="1">
                <a:effectLst/>
                <a:latin typeface="Microsoft YaHei" panose="020B0503020204020204" pitchFamily="34" charset="-122"/>
                <a:ea typeface="Microsoft YaHei" panose="020B0503020204020204" pitchFamily="34" charset="-122"/>
              </a:rPr>
              <a:t>sentencepiece</a:t>
            </a:r>
            <a:r>
              <a:rPr lang="zh-CN" altLang="en-US" dirty="0">
                <a:effectLst/>
                <a:latin typeface="Microsoft YaHei" panose="020B0503020204020204" pitchFamily="34" charset="-122"/>
                <a:ea typeface="Microsoft YaHei" panose="020B0503020204020204" pitchFamily="34" charset="-122"/>
              </a:rPr>
              <a:t>工具在中文预训练语料上训练出</a:t>
            </a:r>
            <a:r>
              <a:rPr lang="en-US" altLang="zh-CN" dirty="0">
                <a:effectLst/>
                <a:latin typeface="Microsoft YaHei" panose="020B0503020204020204" pitchFamily="34" charset="-122"/>
                <a:ea typeface="Microsoft YaHei" panose="020B0503020204020204" pitchFamily="34" charset="-122"/>
              </a:rPr>
              <a:t>20</a:t>
            </a:r>
            <a:r>
              <a:rPr lang="en" altLang="zh-CN" dirty="0">
                <a:effectLst/>
                <a:latin typeface="Microsoft YaHei" panose="020B0503020204020204" pitchFamily="34" charset="-122"/>
                <a:ea typeface="Microsoft YaHei" panose="020B0503020204020204" pitchFamily="34" charset="-122"/>
              </a:rPr>
              <a:t>K</a:t>
            </a:r>
            <a:r>
              <a:rPr lang="zh-CN" altLang="en-US" dirty="0">
                <a:effectLst/>
                <a:latin typeface="Microsoft YaHei" panose="020B0503020204020204" pitchFamily="34" charset="-122"/>
                <a:ea typeface="Microsoft YaHei" panose="020B0503020204020204" pitchFamily="34" charset="-122"/>
              </a:rPr>
              <a:t>个单词的中文词表</a:t>
            </a:r>
          </a:p>
          <a:p>
            <a:pPr marL="285750" indent="-285750">
              <a:lnSpc>
                <a:spcPct val="150000"/>
              </a:lnSpc>
              <a:buFont typeface="Wingdings" pitchFamily="2" charset="2"/>
              <a:buChar char="ü"/>
            </a:pPr>
            <a:r>
              <a:rPr lang="zh-CN" altLang="en-US" dirty="0">
                <a:effectLst/>
                <a:latin typeface="Microsoft YaHei" panose="020B0503020204020204" pitchFamily="34" charset="-122"/>
                <a:ea typeface="Microsoft YaHei" panose="020B0503020204020204" pitchFamily="34" charset="-122"/>
              </a:rPr>
              <a:t>第二步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删除上述</a:t>
            </a:r>
            <a:r>
              <a:rPr lang="en-US" altLang="zh-CN" dirty="0">
                <a:effectLst/>
                <a:latin typeface="Microsoft YaHei" panose="020B0503020204020204" pitchFamily="34" charset="-122"/>
                <a:ea typeface="Microsoft YaHei" panose="020B0503020204020204" pitchFamily="34" charset="-122"/>
              </a:rPr>
              <a:t>20</a:t>
            </a:r>
            <a:r>
              <a:rPr lang="en" altLang="zh-CN" dirty="0">
                <a:effectLst/>
                <a:latin typeface="Microsoft YaHei" panose="020B0503020204020204" pitchFamily="34" charset="-122"/>
                <a:ea typeface="Microsoft YaHei" panose="020B0503020204020204" pitchFamily="34" charset="-122"/>
              </a:rPr>
              <a:t>K</a:t>
            </a:r>
            <a:r>
              <a:rPr lang="zh-CN" altLang="en-US" dirty="0">
                <a:effectLst/>
                <a:latin typeface="Microsoft YaHei" panose="020B0503020204020204" pitchFamily="34" charset="-122"/>
                <a:ea typeface="Microsoft YaHei" panose="020B0503020204020204" pitchFamily="34" charset="-122"/>
              </a:rPr>
              <a:t>中文词表中包含原版</a:t>
            </a:r>
            <a:r>
              <a:rPr lang="en" altLang="zh-CN" dirty="0" err="1">
                <a:effectLst/>
                <a:latin typeface="Microsoft YaHei" panose="020B0503020204020204" pitchFamily="34" charset="-122"/>
                <a:ea typeface="Microsoft YaHei" panose="020B0503020204020204" pitchFamily="34" charset="-122"/>
              </a:rPr>
              <a:t>LLaMA</a:t>
            </a:r>
            <a:r>
              <a:rPr lang="zh-CN" altLang="en-US" dirty="0">
                <a:effectLst/>
                <a:latin typeface="Microsoft YaHei" panose="020B0503020204020204" pitchFamily="34" charset="-122"/>
                <a:ea typeface="Microsoft YaHei" panose="020B0503020204020204" pitchFamily="34" charset="-122"/>
              </a:rPr>
              <a:t>词表</a:t>
            </a:r>
            <a:r>
              <a:rPr lang="en-US" altLang="zh-CN" dirty="0">
                <a:effectLst/>
                <a:latin typeface="Microsoft YaHei" panose="020B0503020204020204" pitchFamily="34" charset="-122"/>
                <a:ea typeface="Microsoft YaHei" panose="020B0503020204020204" pitchFamily="34" charset="-122"/>
              </a:rPr>
              <a:t>(32</a:t>
            </a:r>
            <a:r>
              <a:rPr lang="en" altLang="zh-CN" dirty="0">
                <a:effectLst/>
                <a:latin typeface="Microsoft YaHei" panose="020B0503020204020204" pitchFamily="34" charset="-122"/>
                <a:ea typeface="Microsoft YaHei" panose="020B0503020204020204" pitchFamily="34" charset="-122"/>
              </a:rPr>
              <a:t>K)</a:t>
            </a:r>
            <a:r>
              <a:rPr lang="zh-CN" altLang="en-US" dirty="0">
                <a:effectLst/>
                <a:latin typeface="Microsoft YaHei" panose="020B0503020204020204" pitchFamily="34" charset="-122"/>
                <a:ea typeface="Microsoft YaHei" panose="020B0503020204020204" pitchFamily="34" charset="-122"/>
              </a:rPr>
              <a:t>的部分</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dirty="0">
                <a:effectLst/>
                <a:latin typeface="Microsoft YaHei" panose="020B0503020204020204" pitchFamily="34" charset="-122"/>
                <a:ea typeface="Microsoft YaHei" panose="020B0503020204020204" pitchFamily="34" charset="-122"/>
              </a:rPr>
              <a:t>第三步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在原版</a:t>
            </a:r>
            <a:r>
              <a:rPr lang="en" altLang="zh-CN" dirty="0" err="1">
                <a:effectLst/>
                <a:latin typeface="Microsoft YaHei" panose="020B0503020204020204" pitchFamily="34" charset="-122"/>
                <a:ea typeface="Microsoft YaHei" panose="020B0503020204020204" pitchFamily="34" charset="-122"/>
              </a:rPr>
              <a:t>LLaMA</a:t>
            </a:r>
            <a:r>
              <a:rPr lang="zh-CN" altLang="en-US" dirty="0">
                <a:effectLst/>
                <a:latin typeface="Microsoft YaHei" panose="020B0503020204020204" pitchFamily="34" charset="-122"/>
                <a:ea typeface="Microsoft YaHei" panose="020B0503020204020204" pitchFamily="34" charset="-122"/>
              </a:rPr>
              <a:t>词表上拼接去􏰁后的中文词表，得到最终词表</a:t>
            </a:r>
          </a:p>
        </p:txBody>
      </p:sp>
      <p:pic>
        <p:nvPicPr>
          <p:cNvPr id="7" name="图片 6">
            <a:extLst>
              <a:ext uri="{FF2B5EF4-FFF2-40B4-BE49-F238E27FC236}">
                <a16:creationId xmlns:a16="http://schemas.microsoft.com/office/drawing/2014/main" id="{3EBD61DA-EA31-7148-BCEE-BDFED534BFB5}"/>
              </a:ext>
            </a:extLst>
          </p:cNvPr>
          <p:cNvPicPr>
            <a:picLocks noChangeAspect="1"/>
          </p:cNvPicPr>
          <p:nvPr/>
        </p:nvPicPr>
        <p:blipFill>
          <a:blip r:embed="rId3"/>
          <a:stretch>
            <a:fillRect/>
          </a:stretch>
        </p:blipFill>
        <p:spPr>
          <a:xfrm>
            <a:off x="2682737" y="2369958"/>
            <a:ext cx="6826525" cy="2118083"/>
          </a:xfrm>
          <a:prstGeom prst="rect">
            <a:avLst/>
          </a:prstGeom>
        </p:spPr>
      </p:pic>
    </p:spTree>
    <p:extLst>
      <p:ext uri="{BB962C8B-B14F-4D97-AF65-F5344CB8AC3E}">
        <p14:creationId xmlns:p14="http://schemas.microsoft.com/office/powerpoint/2010/main" val="3521806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r>
              <a:rPr kumimoji="1" lang="zh-CN" altLang="en-US" sz="3600" b="1" dirty="0">
                <a:solidFill>
                  <a:schemeClr val="bg1"/>
                </a:solidFill>
                <a:latin typeface="微软雅黑" panose="020B0503020204020204" charset="-122"/>
                <a:ea typeface="微软雅黑" panose="020B0503020204020204" charset="-122"/>
              </a:rPr>
              <a:t>中文</a:t>
            </a:r>
            <a:r>
              <a:rPr kumimoji="1" lang="en-US" altLang="zh-CN" sz="3600" b="1" dirty="0" err="1">
                <a:solidFill>
                  <a:schemeClr val="bg1"/>
                </a:solidFill>
                <a:latin typeface="微软雅黑" panose="020B0503020204020204" charset="-122"/>
                <a:ea typeface="微软雅黑" panose="020B0503020204020204" charset="-122"/>
              </a:rPr>
              <a:t>LLaMA</a:t>
            </a:r>
            <a:r>
              <a:rPr kumimoji="1" lang="en-US" altLang="zh-CN" sz="3600" b="1" dirty="0">
                <a:solidFill>
                  <a:schemeClr val="bg1"/>
                </a:solidFill>
                <a:latin typeface="微软雅黑" panose="020B0503020204020204" charset="-122"/>
                <a:ea typeface="微软雅黑" panose="020B0503020204020204" charset="-122"/>
              </a:rPr>
              <a:t> &amp; Alpaca</a:t>
            </a:r>
            <a:r>
              <a:rPr kumimoji="1" lang="zh-CN" altLang="en-US" sz="3600" b="1" dirty="0">
                <a:solidFill>
                  <a:schemeClr val="bg1"/>
                </a:solidFill>
                <a:latin typeface="微软雅黑" panose="020B0503020204020204" charset="-122"/>
                <a:ea typeface="微软雅黑" panose="020B0503020204020204" charset="-122"/>
              </a:rPr>
              <a:t>大模型</a:t>
            </a:r>
          </a:p>
        </p:txBody>
      </p:sp>
      <p:sp>
        <p:nvSpPr>
          <p:cNvPr id="5" name="文本框 4">
            <a:extLst>
              <a:ext uri="{FF2B5EF4-FFF2-40B4-BE49-F238E27FC236}">
                <a16:creationId xmlns:a16="http://schemas.microsoft.com/office/drawing/2014/main" id="{ABD55257-C668-BA43-8EA6-B19E3C699D5F}"/>
              </a:ext>
            </a:extLst>
          </p:cNvPr>
          <p:cNvSpPr txBox="1"/>
          <p:nvPr/>
        </p:nvSpPr>
        <p:spPr>
          <a:xfrm>
            <a:off x="532638" y="1441395"/>
            <a:ext cx="10943082" cy="874407"/>
          </a:xfrm>
          <a:prstGeom prst="rect">
            <a:avLst/>
          </a:prstGeom>
          <a:noFill/>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词向量</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从</a:t>
            </a:r>
            <a:r>
              <a:rPr lang="en-US" altLang="zh-CN" dirty="0">
                <a:effectLst/>
                <a:latin typeface="Microsoft YaHei" panose="020B0503020204020204" pitchFamily="34" charset="-122"/>
                <a:ea typeface="Microsoft YaHei" panose="020B0503020204020204" pitchFamily="34" charset="-122"/>
              </a:rPr>
              <a:t>32</a:t>
            </a:r>
            <a:r>
              <a:rPr lang="en" altLang="zh-CN" dirty="0">
                <a:effectLst/>
                <a:latin typeface="Microsoft YaHei" panose="020B0503020204020204" pitchFamily="34" charset="-122"/>
                <a:ea typeface="Microsoft YaHei" panose="020B0503020204020204" pitchFamily="34" charset="-122"/>
              </a:rPr>
              <a:t>K</a:t>
            </a:r>
            <a:r>
              <a:rPr lang="zh-CN" altLang="en-US" dirty="0">
                <a:effectLst/>
                <a:latin typeface="Microsoft YaHei" panose="020B0503020204020204" pitchFamily="34" charset="-122"/>
                <a:ea typeface="Microsoft YaHei" panose="020B0503020204020204" pitchFamily="34" charset="-122"/>
              </a:rPr>
              <a:t>词表进一步扩充至约</a:t>
            </a:r>
            <a:r>
              <a:rPr lang="en-US" altLang="zh-CN" dirty="0">
                <a:effectLst/>
                <a:latin typeface="Microsoft YaHei" panose="020B0503020204020204" pitchFamily="34" charset="-122"/>
                <a:ea typeface="Microsoft YaHei" panose="020B0503020204020204" pitchFamily="34" charset="-122"/>
              </a:rPr>
              <a:t>50</a:t>
            </a:r>
            <a:r>
              <a:rPr lang="en" altLang="zh-CN" dirty="0">
                <a:effectLst/>
                <a:latin typeface="Microsoft YaHei" panose="020B0503020204020204" pitchFamily="34" charset="-122"/>
                <a:ea typeface="Microsoft YaHei" panose="020B0503020204020204" pitchFamily="34" charset="-122"/>
              </a:rPr>
              <a:t>K</a:t>
            </a:r>
            <a:r>
              <a:rPr lang="zh-CN" altLang="en-US" dirty="0">
                <a:effectLst/>
                <a:latin typeface="Microsoft YaHei" panose="020B0503020204020204" pitchFamily="34" charset="-122"/>
                <a:ea typeface="Microsoft YaHei" panose="020B0503020204020204" pitchFamily="34" charset="-122"/>
              </a:rPr>
              <a:t>词表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二代约</a:t>
            </a:r>
            <a:r>
              <a:rPr lang="en-US" altLang="zh-CN" dirty="0">
                <a:effectLst/>
                <a:latin typeface="Microsoft YaHei" panose="020B0503020204020204" pitchFamily="34" charset="-122"/>
                <a:ea typeface="Microsoft YaHei" panose="020B0503020204020204" pitchFamily="34" charset="-122"/>
              </a:rPr>
              <a:t>55</a:t>
            </a:r>
            <a:r>
              <a:rPr lang="en" altLang="zh-CN" dirty="0">
                <a:effectLst/>
                <a:latin typeface="Microsoft YaHei" panose="020B0503020204020204" pitchFamily="34" charset="-122"/>
                <a:ea typeface="Microsoft YaHei" panose="020B0503020204020204" pitchFamily="34" charset="-122"/>
              </a:rPr>
              <a:t>K)</a:t>
            </a:r>
            <a:r>
              <a:rPr lang="zh-CN" altLang="e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更好地支持了中文编解码</a:t>
            </a:r>
          </a:p>
          <a:p>
            <a:pPr>
              <a:lnSpc>
                <a:spcPct val="150000"/>
              </a:lnSpc>
            </a:pPr>
            <a:r>
              <a:rPr lang="zh-CN" altLang="en-US" dirty="0">
                <a:effectLst/>
                <a:latin typeface="Microsoft YaHei" panose="020B0503020204020204" pitchFamily="34" charset="-122"/>
                <a:ea typeface="Microsoft YaHei" panose="020B0503020204020204" pitchFamily="34" charset="-122"/>
              </a:rPr>
              <a:t>训练内容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词向量和</a:t>
            </a:r>
            <a:r>
              <a:rPr lang="en" altLang="zh-CN" dirty="0">
                <a:effectLst/>
                <a:latin typeface="Microsoft YaHei" panose="020B0503020204020204" pitchFamily="34" charset="-122"/>
                <a:ea typeface="Microsoft YaHei" panose="020B0503020204020204" pitchFamily="34" charset="-122"/>
              </a:rPr>
              <a:t>LM-head</a:t>
            </a:r>
            <a:r>
              <a:rPr lang="zh-CN" altLang="en-US" dirty="0">
                <a:effectLst/>
                <a:latin typeface="Microsoft YaHei" panose="020B0503020204020204" pitchFamily="34" charset="-122"/>
                <a:ea typeface="Microsoft YaHei" panose="020B0503020204020204" pitchFamily="34" charset="-122"/>
              </a:rPr>
              <a:t>采用全量训练</a:t>
            </a:r>
            <a:r>
              <a:rPr lang="en-US" altLang="zh-CN" dirty="0">
                <a:effectLst/>
                <a:latin typeface="Microsoft YaHei" panose="020B0503020204020204" pitchFamily="34" charset="-122"/>
                <a:ea typeface="Microsoft YaHei" panose="020B0503020204020204" pitchFamily="34" charset="-122"/>
              </a:rPr>
              <a:t>;</a:t>
            </a:r>
            <a:r>
              <a:rPr lang="en" altLang="zh-CN" dirty="0">
                <a:effectLst/>
                <a:latin typeface="Microsoft YaHei" panose="020B0503020204020204" pitchFamily="34" charset="-122"/>
                <a:ea typeface="Microsoft YaHei" panose="020B0503020204020204" pitchFamily="34" charset="-122"/>
              </a:rPr>
              <a:t>transformer</a:t>
            </a:r>
            <a:r>
              <a:rPr lang="zh-CN" altLang="en-US" dirty="0">
                <a:effectLst/>
                <a:latin typeface="Microsoft YaHei" panose="020B0503020204020204" pitchFamily="34" charset="-122"/>
                <a:ea typeface="Microsoft YaHei" panose="020B0503020204020204" pitchFamily="34" charset="-122"/>
              </a:rPr>
              <a:t>部分采用</a:t>
            </a:r>
            <a:r>
              <a:rPr lang="en" altLang="zh-CN" dirty="0" err="1">
                <a:effectLst/>
                <a:latin typeface="Microsoft YaHei" panose="020B0503020204020204" pitchFamily="34" charset="-122"/>
                <a:ea typeface="Microsoft YaHei" panose="020B0503020204020204" pitchFamily="34" charset="-122"/>
              </a:rPr>
              <a:t>LoRA</a:t>
            </a:r>
            <a:r>
              <a:rPr lang="zh-CN" altLang="en-US" dirty="0">
                <a:effectLst/>
                <a:latin typeface="Microsoft YaHei" panose="020B0503020204020204" pitchFamily="34" charset="-122"/>
                <a:ea typeface="Microsoft YaHei" panose="020B0503020204020204" pitchFamily="34" charset="-122"/>
              </a:rPr>
              <a:t>高效训练方式</a:t>
            </a:r>
          </a:p>
        </p:txBody>
      </p:sp>
      <p:pic>
        <p:nvPicPr>
          <p:cNvPr id="6" name="图片 5">
            <a:extLst>
              <a:ext uri="{FF2B5EF4-FFF2-40B4-BE49-F238E27FC236}">
                <a16:creationId xmlns:a16="http://schemas.microsoft.com/office/drawing/2014/main" id="{0B2401A1-7649-4C40-AABA-DC5AA09D5A6A}"/>
              </a:ext>
            </a:extLst>
          </p:cNvPr>
          <p:cNvPicPr>
            <a:picLocks noChangeAspect="1"/>
          </p:cNvPicPr>
          <p:nvPr/>
        </p:nvPicPr>
        <p:blipFill>
          <a:blip r:embed="rId3"/>
          <a:stretch>
            <a:fillRect/>
          </a:stretch>
        </p:blipFill>
        <p:spPr>
          <a:xfrm>
            <a:off x="788451" y="3612919"/>
            <a:ext cx="3820572" cy="2235742"/>
          </a:xfrm>
          <a:prstGeom prst="rect">
            <a:avLst/>
          </a:prstGeom>
        </p:spPr>
      </p:pic>
      <p:pic>
        <p:nvPicPr>
          <p:cNvPr id="8" name="图片 7">
            <a:extLst>
              <a:ext uri="{FF2B5EF4-FFF2-40B4-BE49-F238E27FC236}">
                <a16:creationId xmlns:a16="http://schemas.microsoft.com/office/drawing/2014/main" id="{E5BBB64D-02F4-F04B-9DE3-A801A9250E02}"/>
              </a:ext>
            </a:extLst>
          </p:cNvPr>
          <p:cNvPicPr>
            <a:picLocks noChangeAspect="1"/>
          </p:cNvPicPr>
          <p:nvPr/>
        </p:nvPicPr>
        <p:blipFill>
          <a:blip r:embed="rId4"/>
          <a:stretch>
            <a:fillRect/>
          </a:stretch>
        </p:blipFill>
        <p:spPr>
          <a:xfrm>
            <a:off x="5261114" y="3115332"/>
            <a:ext cx="6414052" cy="3230915"/>
          </a:xfrm>
          <a:prstGeom prst="rect">
            <a:avLst/>
          </a:prstGeom>
        </p:spPr>
      </p:pic>
    </p:spTree>
    <p:extLst>
      <p:ext uri="{BB962C8B-B14F-4D97-AF65-F5344CB8AC3E}">
        <p14:creationId xmlns:p14="http://schemas.microsoft.com/office/powerpoint/2010/main" val="1541315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A7B49-6C93-C488-8671-655F905A679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EF8A8F7-ABA8-7AC4-E2D8-DB3D4D754F67}"/>
              </a:ext>
            </a:extLst>
          </p:cNvPr>
          <p:cNvSpPr>
            <a:spLocks noGrp="1"/>
          </p:cNvSpPr>
          <p:nvPr>
            <p:ph type="title"/>
          </p:nvPr>
        </p:nvSpPr>
        <p:spPr>
          <a:xfrm>
            <a:off x="595967" y="0"/>
            <a:ext cx="10749367" cy="844826"/>
          </a:xfrm>
        </p:spPr>
        <p:txBody>
          <a:bodyPr rtlCol="0">
            <a:normAutofit/>
          </a:bodyPr>
          <a:lstStyle/>
          <a:p>
            <a:r>
              <a:rPr lang="zh-CN" altLang="en-US" sz="3400" dirty="0">
                <a:cs typeface="Arial" panose="020B0604020202020204" pitchFamily="34" charset="0"/>
              </a:rPr>
              <a:t>大模型结构细节</a:t>
            </a:r>
          </a:p>
        </p:txBody>
      </p:sp>
      <p:sp>
        <p:nvSpPr>
          <p:cNvPr id="3" name="文本框 2">
            <a:extLst>
              <a:ext uri="{FF2B5EF4-FFF2-40B4-BE49-F238E27FC236}">
                <a16:creationId xmlns:a16="http://schemas.microsoft.com/office/drawing/2014/main" id="{60AB2991-A515-BF0E-F788-1549280699D2}"/>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4" name="图片 3">
            <a:extLst>
              <a:ext uri="{FF2B5EF4-FFF2-40B4-BE49-F238E27FC236}">
                <a16:creationId xmlns:a16="http://schemas.microsoft.com/office/drawing/2014/main" id="{CB6E1068-7064-7BBB-E788-F136C256DDA2}"/>
              </a:ext>
            </a:extLst>
          </p:cNvPr>
          <p:cNvPicPr>
            <a:picLocks noChangeAspect="1"/>
          </p:cNvPicPr>
          <p:nvPr/>
        </p:nvPicPr>
        <p:blipFill>
          <a:blip r:embed="rId3"/>
          <a:stretch>
            <a:fillRect/>
          </a:stretch>
        </p:blipFill>
        <p:spPr>
          <a:xfrm>
            <a:off x="804331" y="1912366"/>
            <a:ext cx="10332637" cy="4049522"/>
          </a:xfrm>
          <a:prstGeom prst="rect">
            <a:avLst/>
          </a:prstGeom>
        </p:spPr>
      </p:pic>
    </p:spTree>
    <p:extLst>
      <p:ext uri="{BB962C8B-B14F-4D97-AF65-F5344CB8AC3E}">
        <p14:creationId xmlns:p14="http://schemas.microsoft.com/office/powerpoint/2010/main" val="640892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118A1-4341-659E-1355-D71600121C5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3A96EDC-0280-AD15-399E-A2D300061C66}"/>
              </a:ext>
            </a:extLst>
          </p:cNvPr>
          <p:cNvSpPr>
            <a:spLocks noGrp="1"/>
          </p:cNvSpPr>
          <p:nvPr>
            <p:ph type="title"/>
          </p:nvPr>
        </p:nvSpPr>
        <p:spPr>
          <a:xfrm>
            <a:off x="595967" y="0"/>
            <a:ext cx="10749367" cy="844826"/>
          </a:xfrm>
        </p:spPr>
        <p:txBody>
          <a:bodyPr rtlCol="0">
            <a:normAutofit/>
          </a:bodyPr>
          <a:lstStyle/>
          <a:p>
            <a:r>
              <a:rPr lang="zh-CN" altLang="en-US" sz="3400" dirty="0">
                <a:cs typeface="Arial" panose="020B0604020202020204" pitchFamily="34" charset="0"/>
              </a:rPr>
              <a:t>大模型结构细节</a:t>
            </a:r>
          </a:p>
        </p:txBody>
      </p:sp>
      <p:sp>
        <p:nvSpPr>
          <p:cNvPr id="3" name="文本框 2">
            <a:extLst>
              <a:ext uri="{FF2B5EF4-FFF2-40B4-BE49-F238E27FC236}">
                <a16:creationId xmlns:a16="http://schemas.microsoft.com/office/drawing/2014/main" id="{0B54FBF7-FD2C-02CC-F586-C8B5ABA76587}"/>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817F66D3-A512-EAD2-6447-43A032B77403}"/>
              </a:ext>
            </a:extLst>
          </p:cNvPr>
          <p:cNvPicPr>
            <a:picLocks noChangeAspect="1"/>
          </p:cNvPicPr>
          <p:nvPr/>
        </p:nvPicPr>
        <p:blipFill>
          <a:blip r:embed="rId3"/>
          <a:stretch>
            <a:fillRect/>
          </a:stretch>
        </p:blipFill>
        <p:spPr>
          <a:xfrm>
            <a:off x="802894" y="1700021"/>
            <a:ext cx="10014458" cy="4291911"/>
          </a:xfrm>
          <a:prstGeom prst="rect">
            <a:avLst/>
          </a:prstGeom>
        </p:spPr>
      </p:pic>
    </p:spTree>
    <p:extLst>
      <p:ext uri="{BB962C8B-B14F-4D97-AF65-F5344CB8AC3E}">
        <p14:creationId xmlns:p14="http://schemas.microsoft.com/office/powerpoint/2010/main" val="1674191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DD943-0087-01A4-F8D2-51683B7610F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67374F1-D80F-3251-85F0-C11F5F5DE3DF}"/>
              </a:ext>
            </a:extLst>
          </p:cNvPr>
          <p:cNvSpPr>
            <a:spLocks noGrp="1"/>
          </p:cNvSpPr>
          <p:nvPr>
            <p:ph type="title"/>
          </p:nvPr>
        </p:nvSpPr>
        <p:spPr/>
        <p:txBody>
          <a:bodyPr rtlCol="0">
            <a:normAutofit/>
          </a:bodyPr>
          <a:lstStyle/>
          <a:p>
            <a:pPr rtl="0"/>
            <a:r>
              <a:rPr lang="zh-CN" altLang="en-US" sz="3400" dirty="0">
                <a:cs typeface="Arial" panose="020B0604020202020204" pitchFamily="34" charset="0"/>
              </a:rPr>
              <a:t>大模型落地方法</a:t>
            </a:r>
          </a:p>
        </p:txBody>
      </p:sp>
      <p:pic>
        <p:nvPicPr>
          <p:cNvPr id="3" name="图片 2">
            <a:extLst>
              <a:ext uri="{FF2B5EF4-FFF2-40B4-BE49-F238E27FC236}">
                <a16:creationId xmlns:a16="http://schemas.microsoft.com/office/drawing/2014/main" id="{A8D5E19C-CDE6-5D48-D448-EDADBAA49DFC}"/>
              </a:ext>
            </a:extLst>
          </p:cNvPr>
          <p:cNvPicPr>
            <a:picLocks noChangeAspect="1"/>
          </p:cNvPicPr>
          <p:nvPr/>
        </p:nvPicPr>
        <p:blipFill>
          <a:blip r:embed="rId3"/>
          <a:stretch>
            <a:fillRect/>
          </a:stretch>
        </p:blipFill>
        <p:spPr>
          <a:xfrm>
            <a:off x="808813" y="1348713"/>
            <a:ext cx="10340608" cy="3507767"/>
          </a:xfrm>
          <a:prstGeom prst="rect">
            <a:avLst/>
          </a:prstGeom>
        </p:spPr>
      </p:pic>
      <p:sp>
        <p:nvSpPr>
          <p:cNvPr id="5" name="文本框 4">
            <a:extLst>
              <a:ext uri="{FF2B5EF4-FFF2-40B4-BE49-F238E27FC236}">
                <a16:creationId xmlns:a16="http://schemas.microsoft.com/office/drawing/2014/main" id="{C405E271-51FA-1C33-EC95-5C536C26C6C8}"/>
              </a:ext>
            </a:extLst>
          </p:cNvPr>
          <p:cNvSpPr txBox="1"/>
          <p:nvPr/>
        </p:nvSpPr>
        <p:spPr>
          <a:xfrm>
            <a:off x="604434" y="5139955"/>
            <a:ext cx="10998286" cy="1289905"/>
          </a:xfrm>
          <a:prstGeom prst="rect">
            <a:avLst/>
          </a:prstGeom>
          <a:noFill/>
        </p:spPr>
        <p:txBody>
          <a:bodyPr wrap="square" rtlCol="0">
            <a:spAutoFit/>
          </a:bodyPr>
          <a:lstStyle/>
          <a:p>
            <a:pPr marL="285750" indent="-285750">
              <a:lnSpc>
                <a:spcPct val="150000"/>
              </a:lnSpc>
              <a:buFont typeface="Wingdings" pitchFamily="2" charset="2"/>
              <a:buChar char="ü"/>
            </a:pPr>
            <a:r>
              <a:rPr kumimoji="1" lang="zh-CN" altLang="en-US" dirty="0">
                <a:latin typeface="Microsoft YaHei" panose="020B0503020204020204" pitchFamily="34" charset="-122"/>
                <a:ea typeface="Microsoft YaHei" panose="020B0503020204020204" pitchFamily="34" charset="-122"/>
              </a:rPr>
              <a:t>绝大部分应用中不需要微调大模型，也不需要构建领域大模型；</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kumimoji="1" lang="zh-CN" altLang="en-US" dirty="0">
                <a:latin typeface="Microsoft YaHei" panose="020B0503020204020204" pitchFamily="34" charset="-122"/>
                <a:ea typeface="Microsoft YaHei" panose="020B0503020204020204" pitchFamily="34" charset="-122"/>
              </a:rPr>
              <a:t>开发阶段可以优先使用云端大模型，最终部署从速度、成本和安全考虑可以选择本地大模型；</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kumimoji="1" lang="zh-CN" altLang="en-US" dirty="0">
                <a:latin typeface="Microsoft YaHei" panose="020B0503020204020204" pitchFamily="34" charset="-122"/>
                <a:ea typeface="Microsoft YaHei" panose="020B0503020204020204" pitchFamily="34" charset="-122"/>
              </a:rPr>
              <a:t>大模型开发的趋势是低代码和拖拽式应用，但深度开发还是偏向后端和业务开发；</a:t>
            </a:r>
          </a:p>
        </p:txBody>
      </p:sp>
      <p:sp>
        <p:nvSpPr>
          <p:cNvPr id="6" name="圆角矩形 5">
            <a:extLst>
              <a:ext uri="{FF2B5EF4-FFF2-40B4-BE49-F238E27FC236}">
                <a16:creationId xmlns:a16="http://schemas.microsoft.com/office/drawing/2014/main" id="{D6791303-A8F4-1DA8-B3A1-4158BC7D58BC}"/>
              </a:ext>
            </a:extLst>
          </p:cNvPr>
          <p:cNvSpPr/>
          <p:nvPr/>
        </p:nvSpPr>
        <p:spPr>
          <a:xfrm>
            <a:off x="2281187" y="1241659"/>
            <a:ext cx="4514249" cy="37057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55087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24DFC-2C51-C7BC-8EE9-DEB036F02DA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5A5EABB-B803-45FD-0764-E73962BB6776}"/>
              </a:ext>
            </a:extLst>
          </p:cNvPr>
          <p:cNvSpPr>
            <a:spLocks noGrp="1"/>
          </p:cNvSpPr>
          <p:nvPr>
            <p:ph type="title"/>
          </p:nvPr>
        </p:nvSpPr>
        <p:spPr/>
        <p:txBody>
          <a:bodyPr rtlCol="0">
            <a:normAutofit/>
          </a:bodyPr>
          <a:lstStyle/>
          <a:p>
            <a:pPr rtl="0"/>
            <a:r>
              <a:rPr lang="zh-CN" altLang="en-US" sz="3400" dirty="0">
                <a:cs typeface="Arial" panose="020B0604020202020204" pitchFamily="34" charset="0"/>
              </a:rPr>
              <a:t>项目案例：文本匹配与相似度计算</a:t>
            </a:r>
          </a:p>
        </p:txBody>
      </p:sp>
      <p:graphicFrame>
        <p:nvGraphicFramePr>
          <p:cNvPr id="8" name="表格 7">
            <a:extLst>
              <a:ext uri="{FF2B5EF4-FFF2-40B4-BE49-F238E27FC236}">
                <a16:creationId xmlns:a16="http://schemas.microsoft.com/office/drawing/2014/main" id="{5AAA2C83-F0FE-6AFC-5ECB-B84F98B6E014}"/>
              </a:ext>
            </a:extLst>
          </p:cNvPr>
          <p:cNvGraphicFramePr>
            <a:graphicFrameLocks noGrp="1"/>
          </p:cNvGraphicFramePr>
          <p:nvPr/>
        </p:nvGraphicFramePr>
        <p:xfrm>
          <a:off x="1" y="972456"/>
          <a:ext cx="12191999" cy="5885545"/>
        </p:xfrm>
        <a:graphic>
          <a:graphicData uri="http://schemas.openxmlformats.org/drawingml/2006/table">
            <a:tbl>
              <a:tblPr bandRow="1">
                <a:tableStyleId>{FABFCF23-3B69-468F-B69F-88F6DE6A72F2}</a:tableStyleId>
              </a:tblPr>
              <a:tblGrid>
                <a:gridCol w="1294840">
                  <a:extLst>
                    <a:ext uri="{9D8B030D-6E8A-4147-A177-3AD203B41FA5}">
                      <a16:colId xmlns:a16="http://schemas.microsoft.com/office/drawing/2014/main" val="4267475785"/>
                    </a:ext>
                  </a:extLst>
                </a:gridCol>
                <a:gridCol w="4260032">
                  <a:extLst>
                    <a:ext uri="{9D8B030D-6E8A-4147-A177-3AD203B41FA5}">
                      <a16:colId xmlns:a16="http://schemas.microsoft.com/office/drawing/2014/main" val="1814713003"/>
                    </a:ext>
                  </a:extLst>
                </a:gridCol>
                <a:gridCol w="2641478">
                  <a:extLst>
                    <a:ext uri="{9D8B030D-6E8A-4147-A177-3AD203B41FA5}">
                      <a16:colId xmlns:a16="http://schemas.microsoft.com/office/drawing/2014/main" val="938170378"/>
                    </a:ext>
                  </a:extLst>
                </a:gridCol>
                <a:gridCol w="880491">
                  <a:extLst>
                    <a:ext uri="{9D8B030D-6E8A-4147-A177-3AD203B41FA5}">
                      <a16:colId xmlns:a16="http://schemas.microsoft.com/office/drawing/2014/main" val="1126308063"/>
                    </a:ext>
                  </a:extLst>
                </a:gridCol>
                <a:gridCol w="1305085">
                  <a:extLst>
                    <a:ext uri="{9D8B030D-6E8A-4147-A177-3AD203B41FA5}">
                      <a16:colId xmlns:a16="http://schemas.microsoft.com/office/drawing/2014/main" val="2508994700"/>
                    </a:ext>
                  </a:extLst>
                </a:gridCol>
                <a:gridCol w="1810073">
                  <a:extLst>
                    <a:ext uri="{9D8B030D-6E8A-4147-A177-3AD203B41FA5}">
                      <a16:colId xmlns:a16="http://schemas.microsoft.com/office/drawing/2014/main" val="1578619596"/>
                    </a:ext>
                  </a:extLst>
                </a:gridCol>
              </a:tblGrid>
              <a:tr h="711910">
                <a:tc>
                  <a:txBody>
                    <a:bodyPr/>
                    <a:lstStyle/>
                    <a:p>
                      <a:pPr algn="l" fontAlgn="t">
                        <a:buNone/>
                      </a:pPr>
                      <a:endParaRPr lang="zh-CN" altLang="en-US" sz="1600" dirty="0">
                        <a:effectLst/>
                        <a:latin typeface="Microsoft YaHei" panose="020B0503020204020204" pitchFamily="34" charset="-122"/>
                        <a:ea typeface="Microsoft YaHei" panose="020B0503020204020204" pitchFamily="34" charset="-122"/>
                      </a:endParaRPr>
                    </a:p>
                  </a:txBody>
                  <a:tcPr marL="57254" marR="57254" marT="28627" marB="28627">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核心思路</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优缺点</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速度</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成本</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场景</a:t>
                      </a:r>
                    </a:p>
                  </a:txBody>
                  <a:tcPr marL="57254" marR="57254" marT="28627" marB="28627">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00325429"/>
                  </a:ext>
                </a:extLst>
              </a:tr>
              <a:tr h="502993">
                <a:tc>
                  <a:txBody>
                    <a:bodyPr/>
                    <a:lstStyle/>
                    <a:p>
                      <a:pPr algn="l" fontAlgn="t">
                        <a:buNone/>
                      </a:pPr>
                      <a:r>
                        <a:rPr lang="en" sz="1600" dirty="0">
                          <a:effectLst/>
                          <a:latin typeface="Microsoft YaHei" panose="020B0503020204020204" pitchFamily="34" charset="-122"/>
                          <a:ea typeface="Microsoft YaHei" panose="020B0503020204020204" pitchFamily="34" charset="-122"/>
                        </a:rPr>
                        <a:t>FAQ</a:t>
                      </a:r>
                    </a:p>
                  </a:txBody>
                  <a:tcPr marL="57254" marR="57254" marT="28627" marB="28627">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收集提问和回答，匹配提问与提问找到回答</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可控、但能回答问题有限</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快</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标注成本</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客服</a:t>
                      </a:r>
                    </a:p>
                  </a:txBody>
                  <a:tcPr marL="57254" marR="57254" marT="28627" marB="28627">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75050"/>
                  </a:ext>
                </a:extLst>
              </a:tr>
              <a:tr h="934129">
                <a:tc>
                  <a:txBody>
                    <a:bodyPr/>
                    <a:lstStyle/>
                    <a:p>
                      <a:pPr algn="l" fontAlgn="t">
                        <a:buNone/>
                      </a:pPr>
                      <a:r>
                        <a:rPr lang="en" sz="1600">
                          <a:effectLst/>
                          <a:latin typeface="Microsoft YaHei" panose="020B0503020204020204" pitchFamily="34" charset="-122"/>
                          <a:ea typeface="Microsoft YaHei" panose="020B0503020204020204" pitchFamily="34" charset="-122"/>
                        </a:rPr>
                        <a:t>Doc4QA</a:t>
                      </a:r>
                    </a:p>
                  </a:txBody>
                  <a:tcPr marL="57254" marR="57254" marT="28627" marB="28627">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抽取文档中与提问最相关的段落</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有泛化性、需要训练模型</a:t>
                      </a:r>
                    </a:p>
                    <a:p>
                      <a:pPr algn="l" fontAlgn="t">
                        <a:buNone/>
                      </a:pPr>
                      <a:r>
                        <a:rPr lang="zh-CN" altLang="en-US" sz="1600">
                          <a:effectLst/>
                          <a:latin typeface="Microsoft YaHei" panose="020B0503020204020204" pitchFamily="34" charset="-122"/>
                          <a:ea typeface="Microsoft YaHei" panose="020B0503020204020204" pitchFamily="34" charset="-122"/>
                        </a:rPr>
                        <a:t>抽取的句子，比较生硬</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中</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标注成本</a:t>
                      </a:r>
                    </a:p>
                    <a:p>
                      <a:pPr algn="l" fontAlgn="t">
                        <a:buNone/>
                      </a:pPr>
                      <a:r>
                        <a:rPr lang="en" sz="1600">
                          <a:effectLst/>
                          <a:latin typeface="Microsoft YaHei" panose="020B0503020204020204" pitchFamily="34" charset="-122"/>
                          <a:ea typeface="Microsoft YaHei" panose="020B0503020204020204" pitchFamily="34" charset="-122"/>
                        </a:rPr>
                        <a:t>GPU</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文档理解</a:t>
                      </a:r>
                    </a:p>
                  </a:txBody>
                  <a:tcPr marL="57254" marR="57254" marT="28627" marB="28627">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88223767"/>
                  </a:ext>
                </a:extLst>
              </a:tr>
              <a:tr h="934129">
                <a:tc>
                  <a:txBody>
                    <a:bodyPr/>
                    <a:lstStyle/>
                    <a:p>
                      <a:pPr algn="l" fontAlgn="t">
                        <a:buNone/>
                      </a:pPr>
                      <a:r>
                        <a:rPr lang="en" sz="1600">
                          <a:effectLst/>
                          <a:latin typeface="Microsoft YaHei" panose="020B0503020204020204" pitchFamily="34" charset="-122"/>
                          <a:ea typeface="Microsoft YaHei" panose="020B0503020204020204" pitchFamily="34" charset="-122"/>
                        </a:rPr>
                        <a:t>TableQA</a:t>
                      </a:r>
                    </a:p>
                  </a:txBody>
                  <a:tcPr marL="57254" marR="57254" marT="28627" marB="28627">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将相似实体和属性汇总为表格，先找到实体然后找实体的属性</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信息查询、属性查询</a:t>
                      </a:r>
                    </a:p>
                    <a:p>
                      <a:pPr algn="l" fontAlgn="t">
                        <a:buNone/>
                      </a:pPr>
                      <a:r>
                        <a:rPr lang="zh-CN" altLang="en-US" sz="1600" dirty="0">
                          <a:effectLst/>
                          <a:latin typeface="Microsoft YaHei" panose="020B0503020204020204" pitchFamily="34" charset="-122"/>
                          <a:ea typeface="Microsoft YaHei" panose="020B0503020204020204" pitchFamily="34" charset="-122"/>
                        </a:rPr>
                        <a:t>可控、但能回答问题有限</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快</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标注成本</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属性查询</a:t>
                      </a:r>
                    </a:p>
                  </a:txBody>
                  <a:tcPr marL="57254" marR="57254" marT="28627" marB="28627">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68990928"/>
                  </a:ext>
                </a:extLst>
              </a:tr>
              <a:tr h="718559">
                <a:tc>
                  <a:txBody>
                    <a:bodyPr/>
                    <a:lstStyle/>
                    <a:p>
                      <a:pPr algn="l" fontAlgn="t">
                        <a:buNone/>
                      </a:pPr>
                      <a:r>
                        <a:rPr lang="en" sz="1600">
                          <a:effectLst/>
                          <a:latin typeface="Microsoft YaHei" panose="020B0503020204020204" pitchFamily="34" charset="-122"/>
                          <a:ea typeface="Microsoft YaHei" panose="020B0503020204020204" pitchFamily="34" charset="-122"/>
                        </a:rPr>
                        <a:t>KBQA</a:t>
                      </a:r>
                    </a:p>
                  </a:txBody>
                  <a:tcPr marL="57254" marR="57254" marT="28627" marB="28627">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基于图谱推理的问答，在图中找到答案</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擅长复杂问题的查询</a:t>
                      </a:r>
                    </a:p>
                    <a:p>
                      <a:pPr algn="l" fontAlgn="t">
                        <a:buNone/>
                      </a:pPr>
                      <a:r>
                        <a:rPr lang="zh-CN" altLang="en-US" sz="1600" dirty="0">
                          <a:effectLst/>
                          <a:latin typeface="Microsoft YaHei" panose="020B0503020204020204" pitchFamily="34" charset="-122"/>
                          <a:ea typeface="Microsoft YaHei" panose="020B0503020204020204" pitchFamily="34" charset="-122"/>
                        </a:rPr>
                        <a:t>不适合知识更新</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快</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标注成本</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确定和严肃</a:t>
                      </a:r>
                    </a:p>
                    <a:p>
                      <a:pPr algn="l" fontAlgn="t">
                        <a:buNone/>
                      </a:pPr>
                      <a:r>
                        <a:rPr lang="zh-CN" altLang="en-US" sz="1600">
                          <a:effectLst/>
                          <a:latin typeface="Microsoft YaHei" panose="020B0503020204020204" pitchFamily="34" charset="-122"/>
                          <a:ea typeface="Microsoft YaHei" panose="020B0503020204020204" pitchFamily="34" charset="-122"/>
                        </a:rPr>
                        <a:t>医疗、法律</a:t>
                      </a:r>
                    </a:p>
                  </a:txBody>
                  <a:tcPr marL="57254" marR="57254" marT="28627" marB="28627">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7449076"/>
                  </a:ext>
                </a:extLst>
              </a:tr>
              <a:tr h="934129">
                <a:tc>
                  <a:txBody>
                    <a:bodyPr/>
                    <a:lstStyle/>
                    <a:p>
                      <a:pPr algn="l" fontAlgn="t">
                        <a:buNone/>
                      </a:pPr>
                      <a:r>
                        <a:rPr lang="en" sz="1600">
                          <a:effectLst/>
                          <a:latin typeface="Microsoft YaHei" panose="020B0503020204020204" pitchFamily="34" charset="-122"/>
                          <a:ea typeface="Microsoft YaHei" panose="020B0503020204020204" pitchFamily="34" charset="-122"/>
                        </a:rPr>
                        <a:t>TaskQA</a:t>
                      </a:r>
                    </a:p>
                  </a:txBody>
                  <a:tcPr marL="57254" marR="57254" marT="28627" marB="28627">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意图和槽位填充，搭配外部服务找到答案</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开发、能接入外部能力</a:t>
                      </a:r>
                    </a:p>
                    <a:p>
                      <a:pPr algn="l" fontAlgn="t">
                        <a:buNone/>
                      </a:pPr>
                      <a:r>
                        <a:rPr lang="zh-CN" altLang="en-US" sz="1600">
                          <a:effectLst/>
                          <a:latin typeface="Microsoft YaHei" panose="020B0503020204020204" pitchFamily="34" charset="-122"/>
                          <a:ea typeface="Microsoft YaHei" panose="020B0503020204020204" pitchFamily="34" charset="-122"/>
                        </a:rPr>
                        <a:t>能回答问题有限</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快</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标注成本</a:t>
                      </a:r>
                    </a:p>
                    <a:p>
                      <a:pPr algn="l" fontAlgn="t">
                        <a:buNone/>
                      </a:pPr>
                      <a:r>
                        <a:rPr lang="zh-CN" altLang="en-US" sz="1600" dirty="0">
                          <a:effectLst/>
                          <a:latin typeface="Microsoft YaHei" panose="020B0503020204020204" pitchFamily="34" charset="-122"/>
                          <a:ea typeface="Microsoft YaHei" panose="020B0503020204020204" pitchFamily="34" charset="-122"/>
                        </a:rPr>
                        <a:t>外部服务</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嵌入式音箱</a:t>
                      </a:r>
                    </a:p>
                    <a:p>
                      <a:pPr algn="l" fontAlgn="t">
                        <a:buNone/>
                      </a:pPr>
                      <a:r>
                        <a:rPr lang="zh-CN" altLang="en-US" sz="1600" dirty="0">
                          <a:effectLst/>
                          <a:latin typeface="Microsoft YaHei" panose="020B0503020204020204" pitchFamily="34" charset="-122"/>
                          <a:ea typeface="Microsoft YaHei" panose="020B0503020204020204" pitchFamily="34" charset="-122"/>
                        </a:rPr>
                        <a:t>车载设备</a:t>
                      </a:r>
                    </a:p>
                  </a:txBody>
                  <a:tcPr marL="57254" marR="57254" marT="28627" marB="28627">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3438307"/>
                  </a:ext>
                </a:extLst>
              </a:tr>
              <a:tr h="1149696">
                <a:tc>
                  <a:txBody>
                    <a:bodyPr/>
                    <a:lstStyle/>
                    <a:p>
                      <a:pPr algn="l" fontAlgn="t">
                        <a:buNone/>
                      </a:pPr>
                      <a:r>
                        <a:rPr lang="en" sz="1600">
                          <a:effectLst/>
                          <a:latin typeface="Microsoft YaHei" panose="020B0503020204020204" pitchFamily="34" charset="-122"/>
                          <a:ea typeface="Microsoft YaHei" panose="020B0503020204020204" pitchFamily="34" charset="-122"/>
                        </a:rPr>
                        <a:t>RAG</a:t>
                      </a:r>
                    </a:p>
                  </a:txBody>
                  <a:tcPr marL="57254" marR="57254" marT="28627" marB="28627">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通过检索相关的文档、通过大模型进行回答</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回答的结果更加通顺</a:t>
                      </a:r>
                    </a:p>
                    <a:p>
                      <a:pPr algn="l" fontAlgn="t">
                        <a:buNone/>
                      </a:pPr>
                      <a:r>
                        <a:rPr lang="zh-CN" altLang="en-US" sz="1600">
                          <a:effectLst/>
                          <a:latin typeface="Microsoft YaHei" panose="020B0503020204020204" pitchFamily="34" charset="-122"/>
                          <a:ea typeface="Microsoft YaHei" panose="020B0503020204020204" pitchFamily="34" charset="-122"/>
                        </a:rPr>
                        <a:t>大模型有一定的推理能力</a:t>
                      </a:r>
                    </a:p>
                    <a:p>
                      <a:pPr algn="l" fontAlgn="t">
                        <a:buNone/>
                      </a:pPr>
                      <a:r>
                        <a:rPr lang="zh-CN" altLang="en-US" sz="1600">
                          <a:effectLst/>
                          <a:latin typeface="Microsoft YaHei" panose="020B0503020204020204" pitchFamily="34" charset="-122"/>
                          <a:ea typeface="Microsoft YaHei" panose="020B0503020204020204" pitchFamily="34" charset="-122"/>
                        </a:rPr>
                        <a:t>不可控、速度慢</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a:effectLst/>
                          <a:latin typeface="Microsoft YaHei" panose="020B0503020204020204" pitchFamily="34" charset="-122"/>
                          <a:ea typeface="Microsoft YaHei" panose="020B0503020204020204" pitchFamily="34" charset="-122"/>
                        </a:rPr>
                        <a:t>慢</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en" sz="1600" dirty="0" err="1">
                          <a:effectLst/>
                          <a:latin typeface="Microsoft YaHei" panose="020B0503020204020204" pitchFamily="34" charset="-122"/>
                          <a:ea typeface="Microsoft YaHei" panose="020B0503020204020204" pitchFamily="34" charset="-122"/>
                        </a:rPr>
                        <a:t>api</a:t>
                      </a:r>
                      <a:r>
                        <a:rPr lang="en" sz="1600" dirty="0">
                          <a:effectLst/>
                          <a:latin typeface="Microsoft YaHei" panose="020B0503020204020204" pitchFamily="34" charset="-122"/>
                          <a:ea typeface="Microsoft YaHei" panose="020B0503020204020204" pitchFamily="34" charset="-122"/>
                        </a:rPr>
                        <a:t> </a:t>
                      </a:r>
                      <a:r>
                        <a:rPr lang="zh-CN" altLang="en-US" sz="1600" dirty="0">
                          <a:effectLst/>
                          <a:latin typeface="Microsoft YaHei" panose="020B0503020204020204" pitchFamily="34" charset="-122"/>
                          <a:ea typeface="Microsoft YaHei" panose="020B0503020204020204" pitchFamily="34" charset="-122"/>
                        </a:rPr>
                        <a:t>成本</a:t>
                      </a:r>
                    </a:p>
                  </a:txBody>
                  <a:tcPr marL="57254" marR="57254" marT="28627" marB="28627">
                    <a:lnL>
                      <a:noFill/>
                    </a:lnL>
                    <a:lnR>
                      <a:noFill/>
                    </a:lnR>
                    <a:lnT w="12700" cmpd="sng">
                      <a:noFill/>
                    </a:lnT>
                    <a:lnB w="12700" cmpd="sng">
                      <a:noFill/>
                    </a:lnB>
                    <a:lnTlToBr w="12700" cmpd="sng">
                      <a:noFill/>
                      <a:prstDash val="solid"/>
                    </a:lnTlToBr>
                    <a:lnBlToTr w="12700" cmpd="sng">
                      <a:noFill/>
                      <a:prstDash val="solid"/>
                    </a:lnBlToTr>
                  </a:tcPr>
                </a:tc>
                <a:tc>
                  <a:txBody>
                    <a:bodyPr/>
                    <a:lstStyle/>
                    <a:p>
                      <a:pPr algn="l" fontAlgn="t">
                        <a:buNone/>
                      </a:pPr>
                      <a:r>
                        <a:rPr lang="zh-CN" altLang="en-US" sz="1600" dirty="0">
                          <a:effectLst/>
                          <a:latin typeface="Microsoft YaHei" panose="020B0503020204020204" pitchFamily="34" charset="-122"/>
                          <a:ea typeface="Microsoft YaHei" panose="020B0503020204020204" pitchFamily="34" charset="-122"/>
                        </a:rPr>
                        <a:t>知识文档</a:t>
                      </a:r>
                    </a:p>
                  </a:txBody>
                  <a:tcPr marL="57254" marR="57254" marT="28627" marB="28627">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85309983"/>
                  </a:ext>
                </a:extLst>
              </a:tr>
            </a:tbl>
          </a:graphicData>
        </a:graphic>
      </p:graphicFrame>
      <p:sp>
        <p:nvSpPr>
          <p:cNvPr id="4" name="文本框 3">
            <a:extLst>
              <a:ext uri="{FF2B5EF4-FFF2-40B4-BE49-F238E27FC236}">
                <a16:creationId xmlns:a16="http://schemas.microsoft.com/office/drawing/2014/main" id="{31EC1C4C-8502-9565-4ED1-2D60ADBCB72D}"/>
              </a:ext>
            </a:extLst>
          </p:cNvPr>
          <p:cNvSpPr txBox="1"/>
          <p:nvPr/>
        </p:nvSpPr>
        <p:spPr>
          <a:xfrm>
            <a:off x="0" y="6488668"/>
            <a:ext cx="6097978" cy="646331"/>
          </a:xfrm>
          <a:prstGeom prst="rect">
            <a:avLst/>
          </a:prstGeom>
          <a:noFill/>
        </p:spPr>
        <p:txBody>
          <a:bodyPr wrap="square">
            <a:spAutoFit/>
          </a:bodyPr>
          <a:lstStyle/>
          <a:p>
            <a:r>
              <a:rPr lang="zh-CN" altLang="en-US" dirty="0">
                <a:hlinkClick r:id="rId3"/>
              </a:rPr>
              <a:t>https://hub.baai.ac.cn/view/22888</a:t>
            </a:r>
            <a:endParaRPr lang="en-US" altLang="zh-CN" dirty="0"/>
          </a:p>
          <a:p>
            <a:endParaRPr lang="zh-CN" altLang="en-US" dirty="0"/>
          </a:p>
        </p:txBody>
      </p:sp>
    </p:spTree>
    <p:extLst>
      <p:ext uri="{BB962C8B-B14F-4D97-AF65-F5344CB8AC3E}">
        <p14:creationId xmlns:p14="http://schemas.microsoft.com/office/powerpoint/2010/main" val="1803945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zh-CN" altLang="en-US" sz="3400" dirty="0">
                <a:cs typeface="Arial" panose="020B0604020202020204" pitchFamily="34" charset="0"/>
              </a:rPr>
              <a:t>项目案例：文本匹配与相似度计算</a:t>
            </a:r>
          </a:p>
        </p:txBody>
      </p:sp>
      <p:sp>
        <p:nvSpPr>
          <p:cNvPr id="3" name="内容占位符 2"/>
          <p:cNvSpPr>
            <a:spLocks noGrp="1"/>
          </p:cNvSpPr>
          <p:nvPr>
            <p:ph idx="1"/>
          </p:nvPr>
        </p:nvSpPr>
        <p:spPr>
          <a:xfrm>
            <a:off x="604434" y="1543069"/>
            <a:ext cx="6664538" cy="4627595"/>
          </a:xfrm>
        </p:spPr>
        <p:txBody>
          <a:bodyPr vert="horz" lIns="91440" tIns="45720" rIns="91440" bIns="45720" rtlCol="0">
            <a:noAutofit/>
          </a:bodyPr>
          <a:lstStyle/>
          <a:p>
            <a:pPr rtl="0">
              <a:lnSpc>
                <a:spcPct val="150000"/>
              </a:lnSpc>
              <a:spcBef>
                <a:spcPts val="0"/>
              </a:spcBef>
              <a:spcAft>
                <a:spcPts val="0"/>
              </a:spcAft>
            </a:pPr>
            <a:r>
              <a:rPr lang="zh-CN" altLang="en-US" dirty="0">
                <a:solidFill>
                  <a:schemeClr val="tx1"/>
                </a:solidFill>
                <a:cs typeface="Arial" panose="020B0604020202020204" pitchFamily="34" charset="0"/>
              </a:rPr>
              <a:t>使用场景：</a:t>
            </a:r>
            <a:endParaRPr lang="en-US" altLang="zh-CN" dirty="0">
              <a:solidFill>
                <a:schemeClr val="tx1"/>
              </a:solidFill>
              <a:cs typeface="Arial" panose="020B0604020202020204" pitchFamily="34" charset="0"/>
            </a:endParaRPr>
          </a:p>
          <a:p>
            <a:pPr marL="285750" indent="-285750" rtl="0">
              <a:lnSpc>
                <a:spcPct val="150000"/>
              </a:lnSpc>
              <a:spcBef>
                <a:spcPts val="0"/>
              </a:spcBef>
              <a:spcAft>
                <a:spcPts val="0"/>
              </a:spcAft>
              <a:buFont typeface="Wingdings" pitchFamily="2" charset="2"/>
              <a:buChar char="ü"/>
            </a:pPr>
            <a:r>
              <a:rPr lang="zh-CN" altLang="en-US" dirty="0">
                <a:solidFill>
                  <a:schemeClr val="tx1"/>
                </a:solidFill>
                <a:cs typeface="Arial" panose="020B0604020202020204" pitchFamily="34" charset="0"/>
              </a:rPr>
              <a:t>文本相似度计算、文本去重</a:t>
            </a:r>
            <a:endParaRPr lang="en-US" altLang="zh-CN" dirty="0">
              <a:solidFill>
                <a:schemeClr val="tx1"/>
              </a:solidFill>
              <a:cs typeface="Arial" panose="020B0604020202020204" pitchFamily="34" charset="0"/>
            </a:endParaRPr>
          </a:p>
          <a:p>
            <a:pPr marL="285750" indent="-285750" rtl="0">
              <a:lnSpc>
                <a:spcPct val="150000"/>
              </a:lnSpc>
              <a:spcBef>
                <a:spcPts val="0"/>
              </a:spcBef>
              <a:spcAft>
                <a:spcPts val="0"/>
              </a:spcAft>
              <a:buFont typeface="Wingdings" pitchFamily="2" charset="2"/>
              <a:buChar char="ü"/>
            </a:pPr>
            <a:r>
              <a:rPr lang="zh-CN" altLang="en-US" dirty="0">
                <a:solidFill>
                  <a:schemeClr val="tx1"/>
                </a:solidFill>
                <a:cs typeface="Arial" panose="020B0604020202020204" pitchFamily="34" charset="0"/>
              </a:rPr>
              <a:t>问题与答案匹配</a:t>
            </a:r>
            <a:endParaRPr lang="en-US" altLang="zh-CN" dirty="0">
              <a:solidFill>
                <a:schemeClr val="tx1"/>
              </a:solidFill>
              <a:cs typeface="Arial" panose="020B0604020202020204" pitchFamily="34" charset="0"/>
            </a:endParaRPr>
          </a:p>
          <a:p>
            <a:pPr marL="285750" indent="-285750" rtl="0">
              <a:lnSpc>
                <a:spcPct val="150000"/>
              </a:lnSpc>
              <a:spcBef>
                <a:spcPts val="0"/>
              </a:spcBef>
              <a:spcAft>
                <a:spcPts val="0"/>
              </a:spcAft>
              <a:buFont typeface="Wingdings" pitchFamily="2" charset="2"/>
              <a:buChar char="ü"/>
            </a:pPr>
            <a:r>
              <a:rPr lang="zh-CN" altLang="en-US" dirty="0">
                <a:solidFill>
                  <a:schemeClr val="tx1"/>
                </a:solidFill>
                <a:cs typeface="Arial" panose="020B0604020202020204" pitchFamily="34" charset="0"/>
              </a:rPr>
              <a:t>文本嵌入与排序</a:t>
            </a:r>
            <a:endParaRPr lang="en-US" altLang="zh-CN" dirty="0">
              <a:solidFill>
                <a:schemeClr val="tx1"/>
              </a:solidFill>
              <a:cs typeface="Arial" panose="020B0604020202020204" pitchFamily="34" charset="0"/>
            </a:endParaRPr>
          </a:p>
          <a:p>
            <a:pPr rtl="0">
              <a:lnSpc>
                <a:spcPct val="150000"/>
              </a:lnSpc>
              <a:spcBef>
                <a:spcPts val="0"/>
              </a:spcBef>
              <a:spcAft>
                <a:spcPts val="0"/>
              </a:spcAft>
            </a:pPr>
            <a:endParaRPr lang="en-US" altLang="zh-CN" dirty="0">
              <a:solidFill>
                <a:schemeClr val="tx1"/>
              </a:solidFill>
              <a:cs typeface="Arial" panose="020B0604020202020204" pitchFamily="34" charset="0"/>
            </a:endParaRPr>
          </a:p>
          <a:p>
            <a:pPr rtl="0">
              <a:lnSpc>
                <a:spcPct val="150000"/>
              </a:lnSpc>
              <a:spcBef>
                <a:spcPts val="0"/>
              </a:spcBef>
              <a:spcAft>
                <a:spcPts val="0"/>
              </a:spcAft>
            </a:pPr>
            <a:r>
              <a:rPr lang="zh-CN" altLang="en-US" dirty="0">
                <a:solidFill>
                  <a:schemeClr val="tx1"/>
                </a:solidFill>
                <a:cs typeface="Arial" panose="020B0604020202020204" pitchFamily="34" charset="0"/>
              </a:rPr>
              <a:t>项目描述：在智能客服</a:t>
            </a:r>
            <a:r>
              <a:rPr lang="en-US" altLang="zh-CN" dirty="0">
                <a:solidFill>
                  <a:schemeClr val="tx1"/>
                </a:solidFill>
                <a:cs typeface="Arial" panose="020B0604020202020204" pitchFamily="34" charset="0"/>
              </a:rPr>
              <a:t>/</a:t>
            </a:r>
            <a:r>
              <a:rPr lang="zh-CN" altLang="en-US" dirty="0">
                <a:solidFill>
                  <a:schemeClr val="tx1"/>
                </a:solidFill>
                <a:cs typeface="Arial" panose="020B0604020202020204" pitchFamily="34" charset="0"/>
              </a:rPr>
              <a:t>知识图谱项目中，使用文本匹配的技术来完成问题与答案的匹配过程。使用</a:t>
            </a:r>
            <a:r>
              <a:rPr lang="en-US" altLang="zh-CN" dirty="0">
                <a:solidFill>
                  <a:schemeClr val="tx1"/>
                </a:solidFill>
                <a:cs typeface="Arial" panose="020B0604020202020204" pitchFamily="34" charset="0"/>
              </a:rPr>
              <a:t>SBERT</a:t>
            </a:r>
            <a:r>
              <a:rPr lang="zh-CN" altLang="en-US" dirty="0">
                <a:solidFill>
                  <a:schemeClr val="tx1"/>
                </a:solidFill>
                <a:cs typeface="Arial" panose="020B0604020202020204" pitchFamily="34" charset="0"/>
              </a:rPr>
              <a:t>的框架训练模型，并加入了的</a:t>
            </a:r>
            <a:r>
              <a:rPr lang="en-US" altLang="zh-CN" dirty="0" err="1">
                <a:solidFill>
                  <a:schemeClr val="tx1"/>
                </a:solidFill>
                <a:cs typeface="Arial" panose="020B0604020202020204" pitchFamily="34" charset="0"/>
              </a:rPr>
              <a:t>SimCSE</a:t>
            </a:r>
            <a:r>
              <a:rPr lang="zh-CN" altLang="en-US" dirty="0">
                <a:solidFill>
                  <a:schemeClr val="tx1"/>
                </a:solidFill>
                <a:cs typeface="Arial" panose="020B0604020202020204" pitchFamily="34" charset="0"/>
              </a:rPr>
              <a:t>的方式进行了预训练，最终</a:t>
            </a:r>
            <a:r>
              <a:rPr lang="en-US" altLang="zh-CN" dirty="0">
                <a:solidFill>
                  <a:schemeClr val="tx1"/>
                </a:solidFill>
                <a:cs typeface="Arial" panose="020B0604020202020204" pitchFamily="34" charset="0"/>
              </a:rPr>
              <a:t>Top3</a:t>
            </a:r>
            <a:r>
              <a:rPr lang="zh-CN" altLang="en-US" dirty="0">
                <a:solidFill>
                  <a:schemeClr val="tx1"/>
                </a:solidFill>
                <a:cs typeface="Arial" panose="020B0604020202020204" pitchFamily="34" charset="0"/>
              </a:rPr>
              <a:t>匹配准确率为</a:t>
            </a:r>
            <a:r>
              <a:rPr lang="en-US" altLang="zh-CN" dirty="0">
                <a:solidFill>
                  <a:schemeClr val="tx1"/>
                </a:solidFill>
                <a:cs typeface="Arial" panose="020B0604020202020204" pitchFamily="34" charset="0"/>
              </a:rPr>
              <a:t>94%</a:t>
            </a:r>
            <a:r>
              <a:rPr lang="zh-CN" altLang="en-US" dirty="0">
                <a:solidFill>
                  <a:schemeClr val="tx1"/>
                </a:solidFill>
                <a:cs typeface="Arial" panose="020B0604020202020204" pitchFamily="34" charset="0"/>
              </a:rPr>
              <a:t>。</a:t>
            </a:r>
            <a:endParaRPr lang="en-US" altLang="zh-CN" dirty="0">
              <a:solidFill>
                <a:schemeClr val="tx1"/>
              </a:solidFill>
              <a:cs typeface="Arial" panose="020B0604020202020204" pitchFamily="34" charset="0"/>
            </a:endParaRPr>
          </a:p>
          <a:p>
            <a:pPr rtl="0">
              <a:lnSpc>
                <a:spcPct val="150000"/>
              </a:lnSpc>
              <a:spcBef>
                <a:spcPts val="0"/>
              </a:spcBef>
              <a:spcAft>
                <a:spcPts val="0"/>
              </a:spcAft>
            </a:pPr>
            <a:endParaRPr lang="en-US" altLang="zh-CN" dirty="0">
              <a:solidFill>
                <a:schemeClr val="tx1"/>
              </a:solidFill>
              <a:cs typeface="Arial" panose="020B0604020202020204" pitchFamily="34" charset="0"/>
            </a:endParaRPr>
          </a:p>
          <a:p>
            <a:pPr rtl="0">
              <a:lnSpc>
                <a:spcPct val="150000"/>
              </a:lnSpc>
              <a:spcBef>
                <a:spcPts val="0"/>
              </a:spcBef>
              <a:spcAft>
                <a:spcPts val="0"/>
              </a:spcAft>
            </a:pPr>
            <a:r>
              <a:rPr lang="zh-CN" altLang="en-US" dirty="0">
                <a:solidFill>
                  <a:schemeClr val="tx1"/>
                </a:solidFill>
                <a:cs typeface="Arial" panose="020B0604020202020204" pitchFamily="34" charset="0"/>
              </a:rPr>
              <a:t>面试点：</a:t>
            </a:r>
            <a:endParaRPr lang="en-US" altLang="zh-CN" dirty="0">
              <a:solidFill>
                <a:schemeClr val="tx1"/>
              </a:solidFill>
              <a:cs typeface="Arial" panose="020B0604020202020204" pitchFamily="34" charset="0"/>
            </a:endParaRPr>
          </a:p>
          <a:p>
            <a:pPr marL="285750" indent="-285750" rtl="0">
              <a:lnSpc>
                <a:spcPct val="150000"/>
              </a:lnSpc>
              <a:spcBef>
                <a:spcPts val="0"/>
              </a:spcBef>
              <a:spcAft>
                <a:spcPts val="0"/>
              </a:spcAft>
              <a:buFont typeface="Wingdings" pitchFamily="2" charset="2"/>
              <a:buChar char="ü"/>
            </a:pPr>
            <a:r>
              <a:rPr lang="zh-CN" altLang="en-US" dirty="0">
                <a:solidFill>
                  <a:schemeClr val="tx1"/>
                </a:solidFill>
                <a:cs typeface="Arial" panose="020B0604020202020204" pitchFamily="34" charset="0"/>
              </a:rPr>
              <a:t>如何进行无监督句子相似度计算；</a:t>
            </a:r>
            <a:endParaRPr lang="en-US" altLang="zh-CN" dirty="0">
              <a:solidFill>
                <a:schemeClr val="tx1"/>
              </a:solidFill>
              <a:cs typeface="Arial" panose="020B0604020202020204" pitchFamily="34" charset="0"/>
            </a:endParaRPr>
          </a:p>
          <a:p>
            <a:pPr marL="285750" indent="-285750" rtl="0">
              <a:lnSpc>
                <a:spcPct val="150000"/>
              </a:lnSpc>
              <a:spcBef>
                <a:spcPts val="0"/>
              </a:spcBef>
              <a:spcAft>
                <a:spcPts val="0"/>
              </a:spcAft>
              <a:buFont typeface="Wingdings" pitchFamily="2" charset="2"/>
              <a:buChar char="ü"/>
            </a:pPr>
            <a:r>
              <a:rPr lang="zh-CN" altLang="en-US" dirty="0">
                <a:solidFill>
                  <a:schemeClr val="tx1"/>
                </a:solidFill>
                <a:cs typeface="Arial" panose="020B0604020202020204" pitchFamily="34" charset="0"/>
              </a:rPr>
              <a:t>如何构造样本、训练模型、损失函数；</a:t>
            </a:r>
            <a:endParaRPr lang="en-US" altLang="zh-CN" dirty="0">
              <a:solidFill>
                <a:schemeClr val="tx1"/>
              </a:solidFill>
              <a:cs typeface="Arial" panose="020B0604020202020204" pitchFamily="34" charset="0"/>
            </a:endParaRPr>
          </a:p>
          <a:p>
            <a:pPr marL="285750" indent="-285750" rtl="0">
              <a:lnSpc>
                <a:spcPct val="150000"/>
              </a:lnSpc>
              <a:spcBef>
                <a:spcPts val="0"/>
              </a:spcBef>
              <a:spcAft>
                <a:spcPts val="0"/>
              </a:spcAft>
              <a:buFont typeface="Wingdings" pitchFamily="2" charset="2"/>
              <a:buChar char="ü"/>
            </a:pPr>
            <a:r>
              <a:rPr lang="en-US" altLang="zh-CN" dirty="0">
                <a:solidFill>
                  <a:schemeClr val="tx1"/>
                </a:solidFill>
                <a:cs typeface="Arial" panose="020B0604020202020204" pitchFamily="34" charset="0"/>
              </a:rPr>
              <a:t>SBERT</a:t>
            </a:r>
            <a:r>
              <a:rPr lang="zh-CN" altLang="en-US" dirty="0">
                <a:solidFill>
                  <a:schemeClr val="tx1"/>
                </a:solidFill>
                <a:cs typeface="Arial" panose="020B0604020202020204" pitchFamily="34" charset="0"/>
              </a:rPr>
              <a:t>、</a:t>
            </a:r>
            <a:r>
              <a:rPr lang="en-US" altLang="zh-CN" dirty="0" err="1">
                <a:solidFill>
                  <a:schemeClr val="tx1"/>
                </a:solidFill>
                <a:cs typeface="Arial" panose="020B0604020202020204" pitchFamily="34" charset="0"/>
              </a:rPr>
              <a:t>SimCSE</a:t>
            </a:r>
            <a:r>
              <a:rPr lang="zh-CN" altLang="en-US" dirty="0">
                <a:solidFill>
                  <a:schemeClr val="tx1"/>
                </a:solidFill>
                <a:cs typeface="Arial" panose="020B0604020202020204" pitchFamily="34" charset="0"/>
              </a:rPr>
              <a:t>等训练细节；</a:t>
            </a:r>
            <a:endParaRPr lang="en-US" altLang="zh-CN" dirty="0">
              <a:solidFill>
                <a:schemeClr val="tx1"/>
              </a:solidFill>
              <a:cs typeface="Arial" panose="020B0604020202020204" pitchFamily="34" charset="0"/>
            </a:endParaRPr>
          </a:p>
        </p:txBody>
      </p:sp>
      <p:pic>
        <p:nvPicPr>
          <p:cNvPr id="14338" name="Picture 2">
            <a:extLst>
              <a:ext uri="{FF2B5EF4-FFF2-40B4-BE49-F238E27FC236}">
                <a16:creationId xmlns:a16="http://schemas.microsoft.com/office/drawing/2014/main" id="{8441ED55-1A40-9A49-937A-531DCB93D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716" y="2004052"/>
            <a:ext cx="3835085" cy="370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71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45934-E0D7-6A14-0C4E-8529ACE4534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E34468E-B038-BE24-D6C7-85C1917B6067}"/>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模型类型划分</a:t>
            </a:r>
          </a:p>
        </p:txBody>
      </p:sp>
      <p:sp>
        <p:nvSpPr>
          <p:cNvPr id="3" name="文本框 2">
            <a:extLst>
              <a:ext uri="{FF2B5EF4-FFF2-40B4-BE49-F238E27FC236}">
                <a16:creationId xmlns:a16="http://schemas.microsoft.com/office/drawing/2014/main" id="{5775558F-A66A-CE16-ACFD-773E7EB099C1}"/>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sp>
        <p:nvSpPr>
          <p:cNvPr id="8" name="文本框 7">
            <a:extLst>
              <a:ext uri="{FF2B5EF4-FFF2-40B4-BE49-F238E27FC236}">
                <a16:creationId xmlns:a16="http://schemas.microsoft.com/office/drawing/2014/main" id="{2339E79E-38F3-89CA-BB2A-34256C8A5096}"/>
              </a:ext>
            </a:extLst>
          </p:cNvPr>
          <p:cNvSpPr txBox="1"/>
          <p:nvPr/>
        </p:nvSpPr>
        <p:spPr>
          <a:xfrm>
            <a:off x="469494" y="1228097"/>
            <a:ext cx="11253011" cy="1294970"/>
          </a:xfrm>
          <a:prstGeom prst="rect">
            <a:avLst/>
          </a:prstGeom>
          <a:noFill/>
        </p:spPr>
        <p:txBody>
          <a:bodyPr wrap="square">
            <a:spAutoFit/>
          </a:bodyPr>
          <a:lstStyle/>
          <a:p>
            <a:pPr algn="just">
              <a:lnSpc>
                <a:spcPct val="150000"/>
              </a:lnSpc>
            </a:pP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Transformer </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模型主要由两个核心部分构成：</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编码器（</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Encoder</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）和解码器（</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Decoder</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。依托这两个关键组件的不同组合和应用，</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Transformer </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模型发展出三种主流架构：</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编码（</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Encoder-Only</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）大语言模型</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解码（</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Decoder-Only</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）大语言模型</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以及</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编解码（</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Encoder-Decoder</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）大语言模型</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p>
        </p:txBody>
      </p:sp>
      <p:pic>
        <p:nvPicPr>
          <p:cNvPr id="9" name="Picture 2" descr="Using transformer architecture (enc-dec) on LLM use cases">
            <a:extLst>
              <a:ext uri="{FF2B5EF4-FFF2-40B4-BE49-F238E27FC236}">
                <a16:creationId xmlns:a16="http://schemas.microsoft.com/office/drawing/2014/main" id="{AB0EE7A3-0992-2960-FDF4-BB323949DD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9" r="893"/>
          <a:stretch/>
        </p:blipFill>
        <p:spPr bwMode="auto">
          <a:xfrm>
            <a:off x="2323056" y="2625770"/>
            <a:ext cx="7295188" cy="3787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2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2DB08-4E19-C101-B2FA-3AFC57D69C2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96E007-AB90-EF4E-17E2-74E54F4D2C22}"/>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模型类型划分</a:t>
            </a:r>
          </a:p>
        </p:txBody>
      </p:sp>
      <p:sp>
        <p:nvSpPr>
          <p:cNvPr id="3" name="文本框 2">
            <a:extLst>
              <a:ext uri="{FF2B5EF4-FFF2-40B4-BE49-F238E27FC236}">
                <a16:creationId xmlns:a16="http://schemas.microsoft.com/office/drawing/2014/main" id="{2F163103-22EA-C950-E6D3-B12286D01623}"/>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sp>
        <p:nvSpPr>
          <p:cNvPr id="8" name="文本框 7">
            <a:extLst>
              <a:ext uri="{FF2B5EF4-FFF2-40B4-BE49-F238E27FC236}">
                <a16:creationId xmlns:a16="http://schemas.microsoft.com/office/drawing/2014/main" id="{3E971519-B314-7900-1A78-279EDFD2D32D}"/>
              </a:ext>
            </a:extLst>
          </p:cNvPr>
          <p:cNvSpPr txBox="1"/>
          <p:nvPr/>
        </p:nvSpPr>
        <p:spPr>
          <a:xfrm>
            <a:off x="469494" y="1228097"/>
            <a:ext cx="11253011" cy="1294970"/>
          </a:xfrm>
          <a:prstGeom prst="rect">
            <a:avLst/>
          </a:prstGeom>
          <a:noFill/>
        </p:spPr>
        <p:txBody>
          <a:bodyPr wrap="square">
            <a:spAutoFit/>
          </a:bodyPr>
          <a:lstStyle/>
          <a:p>
            <a:pPr algn="just">
              <a:lnSpc>
                <a:spcPct val="150000"/>
              </a:lnSpc>
            </a:pP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Transformer </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模型主要由两个核心部分构成：</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编码器（</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Encoder</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）和解码器（</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Decoder</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。依托这两个关键组件的不同组合和应用，</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Transformer </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模型发展出三种主流架构：</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编码（</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Encoder-Only</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）大语言模型</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解码（</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Decoder-Only</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）大语言模型</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以及</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编解码（</a:t>
            </a:r>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Encoder-Decoder</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）大语言模型</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a:t>
            </a:r>
          </a:p>
        </p:txBody>
      </p:sp>
      <p:pic>
        <p:nvPicPr>
          <p:cNvPr id="4" name="Picture 1">
            <a:extLst>
              <a:ext uri="{FF2B5EF4-FFF2-40B4-BE49-F238E27FC236}">
                <a16:creationId xmlns:a16="http://schemas.microsoft.com/office/drawing/2014/main" id="{0B073AB1-A8B2-7234-0665-4CE8AF7B4FB6}"/>
              </a:ext>
            </a:extLst>
          </p:cNvPr>
          <p:cNvPicPr>
            <a:picLocks noChangeAspect="1"/>
          </p:cNvPicPr>
          <p:nvPr/>
        </p:nvPicPr>
        <p:blipFill>
          <a:blip r:embed="rId3"/>
          <a:stretch>
            <a:fillRect/>
          </a:stretch>
        </p:blipFill>
        <p:spPr>
          <a:xfrm>
            <a:off x="1270710" y="2777966"/>
            <a:ext cx="9650579" cy="3781860"/>
          </a:xfrm>
          <a:prstGeom prst="rect">
            <a:avLst/>
          </a:prstGeom>
        </p:spPr>
      </p:pic>
    </p:spTree>
    <p:extLst>
      <p:ext uri="{BB962C8B-B14F-4D97-AF65-F5344CB8AC3E}">
        <p14:creationId xmlns:p14="http://schemas.microsoft.com/office/powerpoint/2010/main" val="287300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947A8-85B0-D130-CA13-94F94C8E90F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B135A49-D954-0031-69FC-627E531957ED}"/>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模型类型划分</a:t>
            </a:r>
          </a:p>
        </p:txBody>
      </p:sp>
      <p:sp>
        <p:nvSpPr>
          <p:cNvPr id="3" name="文本框 2">
            <a:extLst>
              <a:ext uri="{FF2B5EF4-FFF2-40B4-BE49-F238E27FC236}">
                <a16:creationId xmlns:a16="http://schemas.microsoft.com/office/drawing/2014/main" id="{E1CF66B7-96BA-8B0F-2E7E-2D48D0FAC7D1}"/>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grpSp>
        <p:nvGrpSpPr>
          <p:cNvPr id="5" name="组合 4">
            <a:extLst>
              <a:ext uri="{FF2B5EF4-FFF2-40B4-BE49-F238E27FC236}">
                <a16:creationId xmlns:a16="http://schemas.microsoft.com/office/drawing/2014/main" id="{F3C8968E-44D9-5F41-0BCA-EF784A75C96B}"/>
              </a:ext>
            </a:extLst>
          </p:cNvPr>
          <p:cNvGrpSpPr/>
          <p:nvPr/>
        </p:nvGrpSpPr>
        <p:grpSpPr>
          <a:xfrm>
            <a:off x="5451649" y="1395319"/>
            <a:ext cx="6368902" cy="5103628"/>
            <a:chOff x="1157863" y="1442230"/>
            <a:chExt cx="6368902" cy="5103628"/>
          </a:xfrm>
        </p:grpSpPr>
        <p:pic>
          <p:nvPicPr>
            <p:cNvPr id="6" name="Picture 2" descr="LeeMeng - 進擊的BERT：NLP 界的巨人之力與遷移學習">
              <a:extLst>
                <a:ext uri="{FF2B5EF4-FFF2-40B4-BE49-F238E27FC236}">
                  <a16:creationId xmlns:a16="http://schemas.microsoft.com/office/drawing/2014/main" id="{A516D646-0FF0-48D0-4A79-B1C9A9DE43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54" r="9761"/>
            <a:stretch/>
          </p:blipFill>
          <p:spPr bwMode="auto">
            <a:xfrm>
              <a:off x="1157863" y="1442230"/>
              <a:ext cx="6368902" cy="510362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40D3607-1B1F-8F77-BB8F-DE2B2D8AD957}"/>
                </a:ext>
              </a:extLst>
            </p:cNvPr>
            <p:cNvSpPr/>
            <p:nvPr/>
          </p:nvSpPr>
          <p:spPr>
            <a:xfrm>
              <a:off x="1293146" y="1498750"/>
              <a:ext cx="1314788"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AAAF471-95AA-4FC1-B119-BDC2C451F3AB}"/>
                </a:ext>
              </a:extLst>
            </p:cNvPr>
            <p:cNvSpPr/>
            <p:nvPr/>
          </p:nvSpPr>
          <p:spPr>
            <a:xfrm>
              <a:off x="4686526" y="1498750"/>
              <a:ext cx="1314788"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9067345-0CEE-6A74-0B6D-AC2C334DB5DC}"/>
                </a:ext>
              </a:extLst>
            </p:cNvPr>
            <p:cNvSpPr/>
            <p:nvPr/>
          </p:nvSpPr>
          <p:spPr>
            <a:xfrm>
              <a:off x="1293146" y="4022304"/>
              <a:ext cx="1314788"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D1897AC-02F6-D3C7-B68A-364BDEDCDC54}"/>
                </a:ext>
              </a:extLst>
            </p:cNvPr>
            <p:cNvSpPr/>
            <p:nvPr/>
          </p:nvSpPr>
          <p:spPr>
            <a:xfrm>
              <a:off x="4551083" y="4003577"/>
              <a:ext cx="1314788" cy="248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13">
            <a:extLst>
              <a:ext uri="{FF2B5EF4-FFF2-40B4-BE49-F238E27FC236}">
                <a16:creationId xmlns:a16="http://schemas.microsoft.com/office/drawing/2014/main" id="{430DA299-8F4B-6D45-8491-7BBD5CE602EA}"/>
              </a:ext>
            </a:extLst>
          </p:cNvPr>
          <p:cNvPicPr>
            <a:picLocks noChangeAspect="1"/>
          </p:cNvPicPr>
          <p:nvPr/>
        </p:nvPicPr>
        <p:blipFill>
          <a:blip r:embed="rId4"/>
          <a:stretch>
            <a:fillRect/>
          </a:stretch>
        </p:blipFill>
        <p:spPr>
          <a:xfrm>
            <a:off x="371449" y="2282269"/>
            <a:ext cx="4682721" cy="2963969"/>
          </a:xfrm>
          <a:prstGeom prst="rect">
            <a:avLst/>
          </a:prstGeom>
        </p:spPr>
      </p:pic>
    </p:spTree>
    <p:extLst>
      <p:ext uri="{BB962C8B-B14F-4D97-AF65-F5344CB8AC3E}">
        <p14:creationId xmlns:p14="http://schemas.microsoft.com/office/powerpoint/2010/main" val="106884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en-US" altLang="zh-CN" sz="3400" dirty="0">
                <a:cs typeface="Arial" panose="020B0604020202020204" pitchFamily="34" charset="0"/>
              </a:rPr>
              <a:t>Sentence-BERT</a:t>
            </a:r>
            <a:endParaRPr lang="zh-CN" altLang="en-US" sz="3400" dirty="0">
              <a:cs typeface="Arial" panose="020B0604020202020204" pitchFamily="34" charset="0"/>
            </a:endParaRPr>
          </a:p>
        </p:txBody>
      </p:sp>
      <p:sp>
        <p:nvSpPr>
          <p:cNvPr id="3" name="内容占位符 2"/>
          <p:cNvSpPr>
            <a:spLocks noGrp="1"/>
          </p:cNvSpPr>
          <p:nvPr>
            <p:ph idx="1"/>
          </p:nvPr>
        </p:nvSpPr>
        <p:spPr>
          <a:xfrm>
            <a:off x="457200" y="1499326"/>
            <a:ext cx="5999872" cy="4871657"/>
          </a:xfrm>
        </p:spPr>
        <p:txBody>
          <a:bodyPr vert="horz" lIns="91440" tIns="45720" rIns="91440" bIns="45720" rtlCol="0">
            <a:noAutofit/>
          </a:bodyPr>
          <a:lstStyle/>
          <a:p>
            <a:pPr rtl="0">
              <a:lnSpc>
                <a:spcPct val="100000"/>
              </a:lnSpc>
              <a:spcAft>
                <a:spcPts val="1200"/>
              </a:spcAft>
            </a:pPr>
            <a:r>
              <a:rPr lang="en" altLang="zh-CN" b="0" i="0" dirty="0">
                <a:solidFill>
                  <a:srgbClr val="0F0F0F"/>
                </a:solidFill>
                <a:effectLst/>
                <a:latin typeface="Microsoft YaHei" panose="020B0503020204020204" pitchFamily="34" charset="-122"/>
                <a:ea typeface="Microsoft YaHei" panose="020B0503020204020204" pitchFamily="34" charset="-122"/>
              </a:rPr>
              <a:t>Sentence-BERT</a:t>
            </a:r>
            <a:r>
              <a:rPr lang="zh-CN" altLang="en-US" b="0" i="0" dirty="0">
                <a:solidFill>
                  <a:srgbClr val="0F0F0F"/>
                </a:solidFill>
                <a:effectLst/>
                <a:latin typeface="Microsoft YaHei" panose="020B0503020204020204" pitchFamily="34" charset="-122"/>
                <a:ea typeface="Microsoft YaHei" panose="020B0503020204020204" pitchFamily="34" charset="-122"/>
              </a:rPr>
              <a:t>通过对整个句子进行建模，学习句子级别的嵌入表示。</a:t>
            </a:r>
            <a:r>
              <a:rPr lang="en" altLang="zh-CN" b="0" i="0" dirty="0">
                <a:solidFill>
                  <a:srgbClr val="0F0F0F"/>
                </a:solidFill>
                <a:effectLst/>
                <a:latin typeface="Microsoft YaHei" panose="020B0503020204020204" pitchFamily="34" charset="-122"/>
                <a:ea typeface="Microsoft YaHei" panose="020B0503020204020204" pitchFamily="34" charset="-122"/>
              </a:rPr>
              <a:t>Sentence-BERT</a:t>
            </a:r>
            <a:r>
              <a:rPr lang="zh-CN" altLang="en-US" b="0" i="0" dirty="0">
                <a:solidFill>
                  <a:srgbClr val="0F0F0F"/>
                </a:solidFill>
                <a:effectLst/>
                <a:latin typeface="Microsoft YaHei" panose="020B0503020204020204" pitchFamily="34" charset="-122"/>
                <a:ea typeface="Microsoft YaHei" panose="020B0503020204020204" pitchFamily="34" charset="-122"/>
              </a:rPr>
              <a:t>通过在预训练阶段学习句子级别的嵌入表示，能够更好地捕捉句子的语义信息，使得句子表示更为丰富和有意义。</a:t>
            </a:r>
            <a:endParaRPr lang="en-US" altLang="zh-CN" b="0" i="0" dirty="0">
              <a:solidFill>
                <a:srgbClr val="0F0F0F"/>
              </a:solidFill>
              <a:effectLst/>
              <a:latin typeface="Microsoft YaHei" panose="020B0503020204020204" pitchFamily="34" charset="-122"/>
              <a:ea typeface="Microsoft YaHei" panose="020B0503020204020204" pitchFamily="34" charset="-122"/>
            </a:endParaRPr>
          </a:p>
          <a:p>
            <a:pPr rtl="0">
              <a:lnSpc>
                <a:spcPct val="100000"/>
              </a:lnSpc>
              <a:spcAft>
                <a:spcPts val="1200"/>
              </a:spcAft>
            </a:pPr>
            <a:endParaRPr lang="en-US" altLang="zh-CN" sz="1600" dirty="0">
              <a:solidFill>
                <a:srgbClr val="0F0F0F"/>
              </a:solidFill>
              <a:latin typeface="Microsoft YaHei" panose="020B0503020204020204" pitchFamily="34" charset="-122"/>
              <a:ea typeface="Microsoft YaHei" panose="020B0503020204020204" pitchFamily="34" charset="-122"/>
              <a:cs typeface="Arial" panose="020B0604020202020204" pitchFamily="34" charset="0"/>
            </a:endParaRPr>
          </a:p>
          <a:p>
            <a:pPr rtl="0">
              <a:lnSpc>
                <a:spcPct val="100000"/>
              </a:lnSpc>
              <a:spcAft>
                <a:spcPts val="1200"/>
              </a:spcAft>
            </a:pPr>
            <a:r>
              <a:rPr lang="en" altLang="zh-CN" b="0" i="0" dirty="0">
                <a:solidFill>
                  <a:srgbClr val="0F0F0F"/>
                </a:solidFill>
                <a:effectLst/>
                <a:latin typeface="Microsoft YaHei" panose="020B0503020204020204" pitchFamily="34" charset="-122"/>
                <a:ea typeface="Microsoft YaHei" panose="020B0503020204020204" pitchFamily="34" charset="-122"/>
              </a:rPr>
              <a:t>Sentence-BERT</a:t>
            </a:r>
            <a:r>
              <a:rPr lang="zh-CN" altLang="en-US" b="0" i="0" dirty="0">
                <a:solidFill>
                  <a:srgbClr val="0F0F0F"/>
                </a:solidFill>
                <a:effectLst/>
                <a:latin typeface="Microsoft YaHei" panose="020B0503020204020204" pitchFamily="34" charset="-122"/>
                <a:ea typeface="Microsoft YaHei" panose="020B0503020204020204" pitchFamily="34" charset="-122"/>
              </a:rPr>
              <a:t>的表示能够捕捉到句子中的语义信息，使得生成的句子嵌入在一些任务中更易于解释和理解。</a:t>
            </a:r>
            <a:endParaRPr lang="zh-CN" altLang="en-US" sz="16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34818" name="Picture 2" descr="An Intuitive Explanation of Sentence-BERT | by Saketh Kotamraju | Towards  Data Science">
            <a:extLst>
              <a:ext uri="{FF2B5EF4-FFF2-40B4-BE49-F238E27FC236}">
                <a16:creationId xmlns:a16="http://schemas.microsoft.com/office/drawing/2014/main" id="{E2C898D6-CBEC-6A49-8A31-0BD6C7F8A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812" y="2052232"/>
            <a:ext cx="5398989" cy="376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5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zh-CN" altLang="en-US" sz="3400" dirty="0">
                <a:cs typeface="Arial" panose="020B0604020202020204" pitchFamily="34" charset="0"/>
              </a:rPr>
              <a:t>无监督句子编码</a:t>
            </a:r>
          </a:p>
        </p:txBody>
      </p:sp>
      <p:pic>
        <p:nvPicPr>
          <p:cNvPr id="6" name="图片 5">
            <a:extLst>
              <a:ext uri="{FF2B5EF4-FFF2-40B4-BE49-F238E27FC236}">
                <a16:creationId xmlns:a16="http://schemas.microsoft.com/office/drawing/2014/main" id="{E451DD30-BCA7-A64A-9C72-02513C4775A1}"/>
              </a:ext>
            </a:extLst>
          </p:cNvPr>
          <p:cNvPicPr>
            <a:picLocks noChangeAspect="1"/>
          </p:cNvPicPr>
          <p:nvPr/>
        </p:nvPicPr>
        <p:blipFill>
          <a:blip r:embed="rId3"/>
          <a:stretch>
            <a:fillRect/>
          </a:stretch>
        </p:blipFill>
        <p:spPr>
          <a:xfrm>
            <a:off x="-9088" y="1142876"/>
            <a:ext cx="5988205" cy="1493122"/>
          </a:xfrm>
          <a:prstGeom prst="rect">
            <a:avLst/>
          </a:prstGeom>
        </p:spPr>
      </p:pic>
      <p:pic>
        <p:nvPicPr>
          <p:cNvPr id="7" name="图片 6">
            <a:extLst>
              <a:ext uri="{FF2B5EF4-FFF2-40B4-BE49-F238E27FC236}">
                <a16:creationId xmlns:a16="http://schemas.microsoft.com/office/drawing/2014/main" id="{1FBDA9AB-6009-4148-86CB-460EE75C7D8B}"/>
              </a:ext>
            </a:extLst>
          </p:cNvPr>
          <p:cNvPicPr>
            <a:picLocks noChangeAspect="1"/>
          </p:cNvPicPr>
          <p:nvPr/>
        </p:nvPicPr>
        <p:blipFill>
          <a:blip r:embed="rId4"/>
          <a:stretch>
            <a:fillRect/>
          </a:stretch>
        </p:blipFill>
        <p:spPr>
          <a:xfrm>
            <a:off x="-9088" y="2696688"/>
            <a:ext cx="5638800" cy="1464623"/>
          </a:xfrm>
          <a:prstGeom prst="rect">
            <a:avLst/>
          </a:prstGeom>
        </p:spPr>
      </p:pic>
      <p:pic>
        <p:nvPicPr>
          <p:cNvPr id="8" name="图片 7">
            <a:extLst>
              <a:ext uri="{FF2B5EF4-FFF2-40B4-BE49-F238E27FC236}">
                <a16:creationId xmlns:a16="http://schemas.microsoft.com/office/drawing/2014/main" id="{6977A2A8-AD21-7044-AD99-578956C77225}"/>
              </a:ext>
            </a:extLst>
          </p:cNvPr>
          <p:cNvPicPr>
            <a:picLocks noChangeAspect="1"/>
          </p:cNvPicPr>
          <p:nvPr/>
        </p:nvPicPr>
        <p:blipFill>
          <a:blip r:embed="rId5"/>
          <a:stretch>
            <a:fillRect/>
          </a:stretch>
        </p:blipFill>
        <p:spPr>
          <a:xfrm>
            <a:off x="-9088" y="4112387"/>
            <a:ext cx="5377409" cy="1755320"/>
          </a:xfrm>
          <a:prstGeom prst="rect">
            <a:avLst/>
          </a:prstGeom>
        </p:spPr>
      </p:pic>
      <p:pic>
        <p:nvPicPr>
          <p:cNvPr id="3" name="图片 2">
            <a:extLst>
              <a:ext uri="{FF2B5EF4-FFF2-40B4-BE49-F238E27FC236}">
                <a16:creationId xmlns:a16="http://schemas.microsoft.com/office/drawing/2014/main" id="{231CF669-7394-5077-A6D6-D03F810BDC09}"/>
              </a:ext>
            </a:extLst>
          </p:cNvPr>
          <p:cNvPicPr>
            <a:picLocks noChangeAspect="1"/>
          </p:cNvPicPr>
          <p:nvPr/>
        </p:nvPicPr>
        <p:blipFill>
          <a:blip r:embed="rId6"/>
          <a:stretch>
            <a:fillRect/>
          </a:stretch>
        </p:blipFill>
        <p:spPr>
          <a:xfrm>
            <a:off x="5957672" y="1003482"/>
            <a:ext cx="6234328" cy="2667345"/>
          </a:xfrm>
          <a:prstGeom prst="rect">
            <a:avLst/>
          </a:prstGeom>
        </p:spPr>
      </p:pic>
      <p:pic>
        <p:nvPicPr>
          <p:cNvPr id="4" name="图片 3">
            <a:extLst>
              <a:ext uri="{FF2B5EF4-FFF2-40B4-BE49-F238E27FC236}">
                <a16:creationId xmlns:a16="http://schemas.microsoft.com/office/drawing/2014/main" id="{EEF4A08A-5FE6-CEE8-93ED-1782418D14B9}"/>
              </a:ext>
            </a:extLst>
          </p:cNvPr>
          <p:cNvPicPr>
            <a:picLocks noChangeAspect="1"/>
          </p:cNvPicPr>
          <p:nvPr/>
        </p:nvPicPr>
        <p:blipFill>
          <a:blip r:embed="rId7"/>
          <a:stretch>
            <a:fillRect/>
          </a:stretch>
        </p:blipFill>
        <p:spPr>
          <a:xfrm>
            <a:off x="5456663" y="3731517"/>
            <a:ext cx="6735337" cy="2349536"/>
          </a:xfrm>
          <a:prstGeom prst="rect">
            <a:avLst/>
          </a:prstGeom>
        </p:spPr>
      </p:pic>
      <p:cxnSp>
        <p:nvCxnSpPr>
          <p:cNvPr id="9" name="曲线连接符 8">
            <a:extLst>
              <a:ext uri="{FF2B5EF4-FFF2-40B4-BE49-F238E27FC236}">
                <a16:creationId xmlns:a16="http://schemas.microsoft.com/office/drawing/2014/main" id="{457BA25C-5266-393D-A32E-D8AA3D651D4D}"/>
              </a:ext>
            </a:extLst>
          </p:cNvPr>
          <p:cNvCxnSpPr>
            <a:cxnSpLocks/>
          </p:cNvCxnSpPr>
          <p:nvPr/>
        </p:nvCxnSpPr>
        <p:spPr>
          <a:xfrm rot="5400000">
            <a:off x="2666997" y="3567326"/>
            <a:ext cx="5867708" cy="713644"/>
          </a:xfrm>
          <a:prstGeom prst="curvedConnector3">
            <a:avLst/>
          </a:prstGeom>
          <a:ln w="38100">
            <a:solidFill>
              <a:srgbClr val="DD46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55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F5F1D-89DF-912B-F06C-29C5CB6302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1F006D-ED20-EEA8-B032-40493E3ED2F5}"/>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模型类型划分</a:t>
            </a:r>
          </a:p>
        </p:txBody>
      </p:sp>
      <p:sp>
        <p:nvSpPr>
          <p:cNvPr id="3" name="文本框 2">
            <a:extLst>
              <a:ext uri="{FF2B5EF4-FFF2-40B4-BE49-F238E27FC236}">
                <a16:creationId xmlns:a16="http://schemas.microsoft.com/office/drawing/2014/main" id="{28CFA8DC-EC04-7514-E8C2-14C1E06F3ADC}"/>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4" name="图片 3">
            <a:extLst>
              <a:ext uri="{FF2B5EF4-FFF2-40B4-BE49-F238E27FC236}">
                <a16:creationId xmlns:a16="http://schemas.microsoft.com/office/drawing/2014/main" id="{7D87E9B3-D2EF-B0DA-43D5-48F94ABDBE24}"/>
              </a:ext>
            </a:extLst>
          </p:cNvPr>
          <p:cNvPicPr>
            <a:picLocks noChangeAspect="1"/>
          </p:cNvPicPr>
          <p:nvPr/>
        </p:nvPicPr>
        <p:blipFill rotWithShape="1">
          <a:blip r:embed="rId3">
            <a:extLst>
              <a:ext uri="{28A0092B-C50C-407E-A947-70E740481C1C}">
                <a14:useLocalDpi xmlns:a14="http://schemas.microsoft.com/office/drawing/2010/main" val="0"/>
              </a:ext>
            </a:extLst>
          </a:blip>
          <a:srcRect l="1225" t="15514" r="2403" b="11730"/>
          <a:stretch/>
        </p:blipFill>
        <p:spPr>
          <a:xfrm>
            <a:off x="822692" y="1607794"/>
            <a:ext cx="10522642" cy="4296407"/>
          </a:xfrm>
          <a:prstGeom prst="rect">
            <a:avLst/>
          </a:prstGeom>
        </p:spPr>
      </p:pic>
      <p:sp>
        <p:nvSpPr>
          <p:cNvPr id="8" name="矩形 7">
            <a:extLst>
              <a:ext uri="{FF2B5EF4-FFF2-40B4-BE49-F238E27FC236}">
                <a16:creationId xmlns:a16="http://schemas.microsoft.com/office/drawing/2014/main" id="{84A7A7F9-363B-74EB-74C8-DC3CAC580358}"/>
              </a:ext>
            </a:extLst>
          </p:cNvPr>
          <p:cNvSpPr/>
          <p:nvPr/>
        </p:nvSpPr>
        <p:spPr>
          <a:xfrm>
            <a:off x="2064331" y="6104059"/>
            <a:ext cx="10239375" cy="400110"/>
          </a:xfrm>
          <a:prstGeom prst="rect">
            <a:avLst/>
          </a:prstGeom>
        </p:spPr>
        <p:txBody>
          <a:bodyPr wrap="square">
            <a:spAutoFit/>
          </a:bodyPr>
          <a:lstStyle/>
          <a:p>
            <a:r>
              <a:rPr lang="zh-CN" altLang="en-US" sz="2000" dirty="0">
                <a:solidFill>
                  <a:srgbClr val="000000"/>
                </a:solidFill>
                <a:latin typeface="FandolSong-Regular-Identity-H"/>
              </a:rPr>
              <a:t>解码器处理输入的上下文信息，采用自回归生成方式逐步生成输出序列</a:t>
            </a:r>
            <a:r>
              <a:rPr lang="zh-CN" altLang="en-US" sz="2000" dirty="0"/>
              <a:t> </a:t>
            </a:r>
          </a:p>
        </p:txBody>
      </p:sp>
    </p:spTree>
    <p:extLst>
      <p:ext uri="{BB962C8B-B14F-4D97-AF65-F5344CB8AC3E}">
        <p14:creationId xmlns:p14="http://schemas.microsoft.com/office/powerpoint/2010/main" val="1194396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6C49A-8648-A331-83B5-3C8627E83A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4FE1BD-748A-5DA8-D06A-3AAF55265E55}"/>
              </a:ext>
            </a:extLst>
          </p:cNvPr>
          <p:cNvSpPr>
            <a:spLocks noGrp="1"/>
          </p:cNvSpPr>
          <p:nvPr>
            <p:ph type="title"/>
          </p:nvPr>
        </p:nvSpPr>
        <p:spPr>
          <a:xfrm>
            <a:off x="595967" y="0"/>
            <a:ext cx="10749367" cy="844826"/>
          </a:xfrm>
        </p:spPr>
        <p:txBody>
          <a:bodyPr rtlCol="0">
            <a:normAutofit/>
          </a:bodyPr>
          <a:lstStyle/>
          <a:p>
            <a:pPr rtl="0"/>
            <a:r>
              <a:rPr lang="zh-CN" altLang="en-US" sz="3400" dirty="0">
                <a:cs typeface="Arial" panose="020B0604020202020204" pitchFamily="34" charset="0"/>
              </a:rPr>
              <a:t>模型类型划分</a:t>
            </a:r>
          </a:p>
        </p:txBody>
      </p:sp>
      <p:sp>
        <p:nvSpPr>
          <p:cNvPr id="3" name="文本框 2">
            <a:extLst>
              <a:ext uri="{FF2B5EF4-FFF2-40B4-BE49-F238E27FC236}">
                <a16:creationId xmlns:a16="http://schemas.microsoft.com/office/drawing/2014/main" id="{5E9FA19E-8E86-9595-BED9-ED7CB0CE7FBD}"/>
              </a:ext>
            </a:extLst>
          </p:cNvPr>
          <p:cNvSpPr txBox="1"/>
          <p:nvPr/>
        </p:nvSpPr>
        <p:spPr>
          <a:xfrm>
            <a:off x="1879600" y="4334933"/>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E6637E10-B24E-37E6-8AB8-E344D111739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637310" y="1085134"/>
            <a:ext cx="8666680" cy="2073992"/>
          </a:xfrm>
          <a:prstGeom prst="rect">
            <a:avLst/>
          </a:prstGeom>
        </p:spPr>
      </p:pic>
      <p:graphicFrame>
        <p:nvGraphicFramePr>
          <p:cNvPr id="6" name="表格 5">
            <a:extLst>
              <a:ext uri="{FF2B5EF4-FFF2-40B4-BE49-F238E27FC236}">
                <a16:creationId xmlns:a16="http://schemas.microsoft.com/office/drawing/2014/main" id="{ECA89925-CD04-6BC6-AB78-E4D5EE8C481E}"/>
              </a:ext>
            </a:extLst>
          </p:cNvPr>
          <p:cNvGraphicFramePr>
            <a:graphicFrameLocks noGrp="1"/>
          </p:cNvGraphicFramePr>
          <p:nvPr>
            <p:extLst>
              <p:ext uri="{D42A27DB-BD31-4B8C-83A1-F6EECF244321}">
                <p14:modId xmlns:p14="http://schemas.microsoft.com/office/powerpoint/2010/main" val="1318855377"/>
              </p:ext>
            </p:extLst>
          </p:nvPr>
        </p:nvGraphicFramePr>
        <p:xfrm>
          <a:off x="996656" y="3429000"/>
          <a:ext cx="9947987" cy="3185160"/>
        </p:xfrm>
        <a:graphic>
          <a:graphicData uri="http://schemas.openxmlformats.org/drawingml/2006/table">
            <a:tbl>
              <a:tblPr firstRow="1" bandRow="1" bandCol="1">
                <a:tableStyleId>{7DF18680-E054-41AD-8BC1-D1AEF772440D}</a:tableStyleId>
              </a:tblPr>
              <a:tblGrid>
                <a:gridCol w="1376264">
                  <a:extLst>
                    <a:ext uri="{9D8B030D-6E8A-4147-A177-3AD203B41FA5}">
                      <a16:colId xmlns:a16="http://schemas.microsoft.com/office/drawing/2014/main" val="1209322337"/>
                    </a:ext>
                  </a:extLst>
                </a:gridCol>
                <a:gridCol w="2307772">
                  <a:extLst>
                    <a:ext uri="{9D8B030D-6E8A-4147-A177-3AD203B41FA5}">
                      <a16:colId xmlns:a16="http://schemas.microsoft.com/office/drawing/2014/main" val="1128795396"/>
                    </a:ext>
                  </a:extLst>
                </a:gridCol>
                <a:gridCol w="3029339">
                  <a:extLst>
                    <a:ext uri="{9D8B030D-6E8A-4147-A177-3AD203B41FA5}">
                      <a16:colId xmlns:a16="http://schemas.microsoft.com/office/drawing/2014/main" val="610501722"/>
                    </a:ext>
                  </a:extLst>
                </a:gridCol>
                <a:gridCol w="3234612">
                  <a:extLst>
                    <a:ext uri="{9D8B030D-6E8A-4147-A177-3AD203B41FA5}">
                      <a16:colId xmlns:a16="http://schemas.microsoft.com/office/drawing/2014/main" val="3415841381"/>
                    </a:ext>
                  </a:extLst>
                </a:gridCol>
              </a:tblGrid>
              <a:tr h="171940">
                <a:tc>
                  <a:txBody>
                    <a:bodyPr/>
                    <a:lstStyle/>
                    <a:p>
                      <a:pPr algn="ctr">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特性</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GPT1</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GPT2</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b"/>
                </a:tc>
                <a:tc>
                  <a:txBody>
                    <a:bodyPr/>
                    <a:lstStyle/>
                    <a:p>
                      <a:pPr algn="ctr">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GPT3</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b"/>
                </a:tc>
                <a:extLst>
                  <a:ext uri="{0D108BD9-81ED-4DB2-BD59-A6C34878D82A}">
                    <a16:rowId xmlns:a16="http://schemas.microsoft.com/office/drawing/2014/main" val="3887020236"/>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模型参数</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altLang="zh-CN" sz="1300" dirty="0">
                          <a:effectLst/>
                          <a:latin typeface="Times New Roman" panose="02020603050405020304" pitchFamily="18" charset="0"/>
                          <a:ea typeface="微软雅黑" panose="020B0503020204020204" pitchFamily="34" charset="-122"/>
                          <a:cs typeface="Times New Roman" panose="02020603050405020304" pitchFamily="18" charset="0"/>
                        </a:rPr>
                        <a:t>1.17</a:t>
                      </a:r>
                      <a:r>
                        <a:rPr lang="zh-CN" altLang="en-US" sz="1300" dirty="0">
                          <a:effectLst/>
                          <a:latin typeface="Times New Roman" panose="02020603050405020304" pitchFamily="18" charset="0"/>
                          <a:ea typeface="微软雅黑" panose="020B0503020204020204" pitchFamily="34" charset="-122"/>
                          <a:cs typeface="Times New Roman" panose="02020603050405020304" pitchFamily="18" charset="0"/>
                        </a:rPr>
                        <a:t>亿参数</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15亿参数</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1750亿参数</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37758202"/>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创新点</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预训练+微调，Task-specific</a:t>
                      </a: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 input transformations</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预训练+Prompt+Predict，Zero-shot</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预训练+Prompt+Predict，In-context learning</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02367150"/>
                  </a:ext>
                </a:extLst>
              </a:tr>
              <a:tr h="78195">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评价</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未明确</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Zero-shot新颖度拉满，但模型性能拉胯</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开创性提出in</a:t>
                      </a: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-context </a:t>
                      </a: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learning概念，是Prompting祖师爷</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21185297"/>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预训练任务</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语言模型预训练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语言模型预训练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语言模型预训练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2453504"/>
                  </a:ext>
                </a:extLst>
              </a:tr>
              <a:tr h="0">
                <a:tc>
                  <a:txBody>
                    <a:bodyPr/>
                    <a:lstStyle/>
                    <a:p>
                      <a:pPr algn="ctr">
                        <a:spcBef>
                          <a:spcPts val="180"/>
                        </a:spcBef>
                        <a:spcAft>
                          <a:spcPts val="180"/>
                        </a:spcAft>
                      </a:pPr>
                      <a:r>
                        <a:rPr lang="en-US" sz="1300" b="1">
                          <a:effectLst/>
                          <a:latin typeface="Times New Roman" panose="02020603050405020304" pitchFamily="18" charset="0"/>
                          <a:ea typeface="微软雅黑" panose="020B0503020204020204" pitchFamily="34" charset="-122"/>
                          <a:cs typeface="Times New Roman" panose="02020603050405020304" pitchFamily="18" charset="0"/>
                        </a:rPr>
                        <a:t>微调</a:t>
                      </a:r>
                      <a:endParaRPr lang="zh-CN" sz="1300" b="1">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需要微调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尝试Zero-shot，未微调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尝试Few-shot，未微调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638360035"/>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架构</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Transformer Decoder</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Transformer Decoder，改进了一些架构细节</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96层的多头Transformer，Sparse Transformer架构</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00390727"/>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输入序列最大长度</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512</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1024</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2048</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22387746"/>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数据集</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altLang="zh-CN" sz="1400" dirty="0">
                          <a:effectLst/>
                          <a:latin typeface="Times New Roman" panose="02020603050405020304" pitchFamily="18" charset="0"/>
                          <a:ea typeface="微软雅黑" panose="020B0503020204020204" pitchFamily="34" charset="-122"/>
                          <a:cs typeface="Times New Roman" panose="02020603050405020304" pitchFamily="18" charset="0"/>
                        </a:rPr>
                        <a:t>7000</a:t>
                      </a:r>
                      <a:r>
                        <a:rPr lang="zh-CN" altLang="en-US" sz="1400" dirty="0">
                          <a:effectLst/>
                          <a:latin typeface="Times New Roman" panose="02020603050405020304" pitchFamily="18" charset="0"/>
                          <a:ea typeface="微软雅黑" panose="020B0503020204020204" pitchFamily="34" charset="-122"/>
                          <a:cs typeface="Times New Roman" panose="02020603050405020304" pitchFamily="18" charset="0"/>
                        </a:rPr>
                        <a:t>本书籍</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0000"/>
                        </a:lnSpc>
                        <a:spcBef>
                          <a:spcPts val="180"/>
                        </a:spcBef>
                        <a:spcAft>
                          <a:spcPts val="180"/>
                        </a:spcAft>
                        <a:buClrTx/>
                        <a:buSzTx/>
                        <a:buFontTx/>
                        <a:buNone/>
                        <a:tabLst/>
                        <a:defRPr/>
                      </a:pPr>
                      <a:r>
                        <a:rPr lang="en-US" sz="1400" b="0" kern="1200" dirty="0">
                          <a:solidFill>
                            <a:schemeClr val="dk1"/>
                          </a:solidFill>
                          <a:effectLst/>
                          <a:latin typeface="+mn-lt"/>
                          <a:ea typeface="+mn-ea"/>
                          <a:cs typeface="+mn-cs"/>
                        </a:rPr>
                        <a:t>40GB</a:t>
                      </a:r>
                      <a:r>
                        <a:rPr lang="ja-JP" altLang="en-US" sz="1400" b="0" kern="1200">
                          <a:solidFill>
                            <a:schemeClr val="dk1"/>
                          </a:solidFill>
                          <a:effectLst/>
                          <a:latin typeface="+mn-lt"/>
                          <a:ea typeface="+mn-ea"/>
                          <a:cs typeface="+mn-cs"/>
                        </a:rPr>
                        <a:t>文本</a:t>
                      </a:r>
                    </a:p>
                  </a:txBody>
                  <a:tcPr marL="68580" marR="68580" marT="0" marB="0"/>
                </a:tc>
                <a:tc>
                  <a:txBody>
                    <a:bodyPr/>
                    <a:lstStyle/>
                    <a:p>
                      <a:r>
                        <a:rPr lang="ja-JP" altLang="en-US" sz="1400" b="0" kern="1200">
                          <a:solidFill>
                            <a:schemeClr val="dk1"/>
                          </a:solidFill>
                          <a:effectLst/>
                          <a:latin typeface="+mn-lt"/>
                          <a:ea typeface="+mn-ea"/>
                          <a:cs typeface="+mn-cs"/>
                        </a:rPr>
                        <a:t>从</a:t>
                      </a:r>
                      <a:r>
                        <a:rPr lang="en-US" altLang="ja-JP" sz="1400" b="0" kern="1200" dirty="0">
                          <a:solidFill>
                            <a:schemeClr val="dk1"/>
                          </a:solidFill>
                          <a:effectLst/>
                          <a:latin typeface="+mn-lt"/>
                          <a:ea typeface="+mn-ea"/>
                          <a:cs typeface="+mn-cs"/>
                        </a:rPr>
                        <a:t>45</a:t>
                      </a:r>
                      <a:r>
                        <a:rPr lang="en-US" sz="1400" b="0" kern="1200" dirty="0">
                          <a:solidFill>
                            <a:schemeClr val="dk1"/>
                          </a:solidFill>
                          <a:effectLst/>
                          <a:latin typeface="+mn-lt"/>
                          <a:ea typeface="+mn-ea"/>
                          <a:cs typeface="+mn-cs"/>
                        </a:rPr>
                        <a:t>TB</a:t>
                      </a:r>
                      <a:r>
                        <a:rPr lang="ja-JP" altLang="en-US" sz="1400" b="0" kern="1200">
                          <a:solidFill>
                            <a:schemeClr val="dk1"/>
                          </a:solidFill>
                          <a:effectLst/>
                          <a:latin typeface="+mn-lt"/>
                          <a:ea typeface="+mn-ea"/>
                          <a:cs typeface="+mn-cs"/>
                        </a:rPr>
                        <a:t>数据清洗得到</a:t>
                      </a:r>
                      <a:r>
                        <a:rPr lang="en-US" altLang="ja-JP" sz="1400" b="0" kern="1200" dirty="0">
                          <a:solidFill>
                            <a:schemeClr val="dk1"/>
                          </a:solidFill>
                          <a:effectLst/>
                          <a:latin typeface="+mn-lt"/>
                          <a:ea typeface="+mn-ea"/>
                          <a:cs typeface="+mn-cs"/>
                        </a:rPr>
                        <a:t>570</a:t>
                      </a:r>
                      <a:r>
                        <a:rPr lang="en-US" sz="1400" b="0" kern="1200" dirty="0">
                          <a:solidFill>
                            <a:schemeClr val="dk1"/>
                          </a:solidFill>
                          <a:effectLst/>
                          <a:latin typeface="+mn-lt"/>
                          <a:ea typeface="+mn-ea"/>
                          <a:cs typeface="+mn-cs"/>
                        </a:rPr>
                        <a:t>GB</a:t>
                      </a:r>
                      <a:r>
                        <a:rPr lang="ja-JP" altLang="en-US" sz="1400" b="0" kern="1200">
                          <a:solidFill>
                            <a:schemeClr val="dk1"/>
                          </a:solidFill>
                          <a:effectLst/>
                          <a:latin typeface="+mn-lt"/>
                          <a:ea typeface="+mn-ea"/>
                          <a:cs typeface="+mn-cs"/>
                        </a:rPr>
                        <a:t>文本</a:t>
                      </a:r>
                    </a:p>
                  </a:txBody>
                  <a:tcPr marL="68580" marR="68580" marT="0" marB="0"/>
                </a:tc>
                <a:extLst>
                  <a:ext uri="{0D108BD9-81ED-4DB2-BD59-A6C34878D82A}">
                    <a16:rowId xmlns:a16="http://schemas.microsoft.com/office/drawing/2014/main" val="1992982777"/>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多任务学习</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不明显</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明显，尝试Zero-shot</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明显，通过in-context learning实现</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80061169"/>
                  </a:ext>
                </a:extLst>
              </a:tr>
              <a:tr h="0">
                <a:tc>
                  <a:txBody>
                    <a:bodyPr/>
                    <a:lstStyle/>
                    <a:p>
                      <a:pPr algn="ctr">
                        <a:spcBef>
                          <a:spcPts val="180"/>
                        </a:spcBef>
                        <a:spcAft>
                          <a:spcPts val="180"/>
                        </a:spcAft>
                      </a:pPr>
                      <a:r>
                        <a:rPr lang="en-US" sz="1300" b="1" dirty="0" err="1">
                          <a:effectLst/>
                          <a:latin typeface="Times New Roman" panose="02020603050405020304" pitchFamily="18" charset="0"/>
                          <a:ea typeface="微软雅黑" panose="020B0503020204020204" pitchFamily="34" charset="-122"/>
                          <a:cs typeface="Times New Roman" panose="02020603050405020304" pitchFamily="18" charset="0"/>
                        </a:rPr>
                        <a:t>迁移学习</a:t>
                      </a:r>
                      <a:endParaRPr lang="zh-CN" sz="1300" b="1"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a:effectLst/>
                          <a:latin typeface="Times New Roman" panose="02020603050405020304" pitchFamily="18" charset="0"/>
                          <a:ea typeface="微软雅黑" panose="020B0503020204020204" pitchFamily="34" charset="-122"/>
                          <a:cs typeface="Times New Roman" panose="02020603050405020304" pitchFamily="18" charset="0"/>
                        </a:rPr>
                        <a:t>有监督微调</a:t>
                      </a:r>
                      <a:endParaRPr lang="zh-CN" sz="13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Zero-shot</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just">
                        <a:spcBef>
                          <a:spcPts val="180"/>
                        </a:spcBef>
                        <a:spcAft>
                          <a:spcPts val="180"/>
                        </a:spcAft>
                      </a:pP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Few-shot </a:t>
                      </a:r>
                      <a:r>
                        <a:rPr lang="en-US" sz="1300" dirty="0" err="1">
                          <a:effectLst/>
                          <a:latin typeface="Times New Roman" panose="02020603050405020304" pitchFamily="18" charset="0"/>
                          <a:ea typeface="微软雅黑" panose="020B0503020204020204" pitchFamily="34" charset="-122"/>
                          <a:cs typeface="Times New Roman" panose="02020603050405020304" pitchFamily="18" charset="0"/>
                        </a:rPr>
                        <a:t>learning（预测时给几个例子，不微调网络</a:t>
                      </a:r>
                      <a:r>
                        <a:rPr lang="en-US" sz="13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3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84113703"/>
                  </a:ext>
                </a:extLst>
              </a:tr>
            </a:tbl>
          </a:graphicData>
        </a:graphic>
      </p:graphicFrame>
    </p:spTree>
    <p:extLst>
      <p:ext uri="{BB962C8B-B14F-4D97-AF65-F5344CB8AC3E}">
        <p14:creationId xmlns:p14="http://schemas.microsoft.com/office/powerpoint/2010/main" val="978413500"/>
      </p:ext>
    </p:extLst>
  </p:cSld>
  <p:clrMapOvr>
    <a:masterClrMapping/>
  </p:clrMapOvr>
</p:sld>
</file>

<file path=ppt/theme/theme1.xml><?xml version="1.0" encoding="utf-8"?>
<a:theme xmlns:a="http://schemas.openxmlformats.org/drawingml/2006/main" name="欢迎文档">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7622686_TF16391504" id="{42763C58-D974-4751-A3AE-468BA3C9D01C}" vid="{F6D5F0C1-16C0-4482-B2A1-CE2232936AA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18167</TotalTime>
  <Words>2026</Words>
  <Application>Microsoft Macintosh PowerPoint</Application>
  <PresentationFormat>宽屏</PresentationFormat>
  <Paragraphs>252</Paragraphs>
  <Slides>29</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Microsoft YaHei</vt:lpstr>
      <vt:lpstr>Microsoft YaHei</vt:lpstr>
      <vt:lpstr>FandolSong-Regular-Identity-H</vt:lpstr>
      <vt:lpstr>Microsoft YaHei UI</vt:lpstr>
      <vt:lpstr>Arial</vt:lpstr>
      <vt:lpstr>Times New Roman</vt:lpstr>
      <vt:lpstr>Wingdings</vt:lpstr>
      <vt:lpstr>欢迎文档</vt:lpstr>
      <vt:lpstr>AI大模型应用：NLP与大模型</vt:lpstr>
      <vt:lpstr>课程主要内容</vt:lpstr>
      <vt:lpstr>模型类型划分</vt:lpstr>
      <vt:lpstr>模型类型划分</vt:lpstr>
      <vt:lpstr>模型类型划分</vt:lpstr>
      <vt:lpstr>Sentence-BERT</vt:lpstr>
      <vt:lpstr>无监督句子编码</vt:lpstr>
      <vt:lpstr>模型类型划分</vt:lpstr>
      <vt:lpstr>模型类型划分</vt:lpstr>
      <vt:lpstr>模型类型划分</vt:lpstr>
      <vt:lpstr>大模型是新的解决范式</vt:lpstr>
      <vt:lpstr>大语言模型</vt:lpstr>
      <vt:lpstr>ChatGPT原理</vt:lpstr>
      <vt:lpstr>ChatGPT原理</vt:lpstr>
      <vt:lpstr>ChatGPT原理</vt:lpstr>
      <vt:lpstr>大语言模型</vt:lpstr>
      <vt:lpstr>扩展定律（Scaling Law）</vt:lpstr>
      <vt:lpstr>GPT模型的发展</vt:lpstr>
      <vt:lpstr>DeepSeek模型的发展</vt:lpstr>
      <vt:lpstr>LLaMA模型的发展</vt:lpstr>
      <vt:lpstr>大模型基座：LLaMA</vt:lpstr>
      <vt:lpstr>中文LLaMA &amp; Alpaca大模型</vt:lpstr>
      <vt:lpstr>中文LLaMA &amp; Alpaca大模型</vt:lpstr>
      <vt:lpstr>中文LLaMA &amp; Alpaca大模型</vt:lpstr>
      <vt:lpstr>大模型结构细节</vt:lpstr>
      <vt:lpstr>大模型结构细节</vt:lpstr>
      <vt:lpstr>大模型落地方法</vt:lpstr>
      <vt:lpstr>项目案例：文本匹配与相似度计算</vt:lpstr>
      <vt:lpstr>项目案例：文本匹配与相似度计算</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就业与简历辅导</dc:title>
  <dc:subject/>
  <dc:creator>a82190</dc:creator>
  <cp:keywords/>
  <dc:description/>
  <cp:lastModifiedBy>HE3235</cp:lastModifiedBy>
  <cp:revision>1552</cp:revision>
  <dcterms:created xsi:type="dcterms:W3CDTF">2023-10-13T15:05:39Z</dcterms:created>
  <dcterms:modified xsi:type="dcterms:W3CDTF">2025-09-04T15:41:19Z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